
<file path=[Content_Types].xml><?xml version="1.0" encoding="utf-8"?>
<Types xmlns="http://schemas.openxmlformats.org/package/2006/content-types">
  <Default Extension="svg" ContentType="image/svg+xml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howGuides="1" snapToGrid="0">
      <p:cViewPr varScale="1">
        <p:scale>
          <a:sx n="109" d="100"/>
          <a:sy n="109" d="100"/>
        </p:scale>
        <p:origin x="378" y="108"/>
      </p:cViewPr>
      <p:guideLst>
        <p:guide pos="618" orient="horz"/>
        <p:guide pos="384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 /><Relationship Id="rId5" Type="http://schemas.openxmlformats.org/officeDocument/2006/relationships/tableStyles" Target="tableStyles.xml" /><Relationship Id="rId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5" Type="http://schemas.openxmlformats.org/officeDocument/2006/relationships/image" Target="../media/media3.sv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media4.sv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media5.svg"/><Relationship Id="rId4" Type="http://schemas.openxmlformats.org/officeDocument/2006/relationships/image" Target="../media/image11.png"/><Relationship Id="rId5" Type="http://schemas.openxmlformats.org/officeDocument/2006/relationships/image" Target="../media/image8.pn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Custom Layout">
    <p:bg>
      <p:bgPr shadeToTitle="0">
        <a:gradFill>
          <a:gsLst>
            <a:gs pos="0">
              <a:srgbClr val="007AFF"/>
            </a:gs>
            <a:gs pos="100000">
              <a:srgbClr val="66BAFF"/>
            </a:gs>
          </a:gsLst>
          <a:lin ang="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-1"/>
            <a:ext cx="1638300" cy="685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12"/>
          <p:cNvPicPr>
            <a:picLocks noChangeAspect="1"/>
          </p:cNvPicPr>
          <p:nvPr userDrawn="1"/>
        </p:nvPicPr>
        <p:blipFill>
          <a:blip r:embed="rId2"/>
          <a:srcRect l="0" t="-62" r="3286" b="1"/>
          <a:stretch/>
        </p:blipFill>
        <p:spPr bwMode="auto">
          <a:xfrm>
            <a:off x="635918" y="0"/>
            <a:ext cx="11556082" cy="6858000"/>
          </a:xfrm>
          <a:prstGeom prst="rect">
            <a:avLst/>
          </a:prstGeom>
        </p:spPr>
      </p:pic>
      <p:pic>
        <p:nvPicPr>
          <p:cNvPr id="8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7391" y="202346"/>
            <a:ext cx="2498383" cy="914353"/>
          </a:xfrm>
          <a:prstGeom prst="rect">
            <a:avLst/>
          </a:prstGeom>
        </p:spPr>
      </p:pic>
      <p:pic>
        <p:nvPicPr>
          <p:cNvPr id="9" name="Graphic 8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6910729" y="1062380"/>
            <a:ext cx="4848652" cy="4848652"/>
          </a:xfrm>
          <a:prstGeom prst="rect">
            <a:avLst/>
          </a:prstGeom>
          <a:effectLst>
            <a:glow>
              <a:schemeClr val="bg1"/>
            </a:glow>
            <a:outerShdw blurRad="342900" dist="38100" dir="2700000" algn="tl" rotWithShape="0">
              <a:schemeClr val="tx2">
                <a:lumMod val="75000"/>
                <a:alpha val="81000"/>
              </a:scheme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Custom Layout">
    <p:bg>
      <p:bgPr shadeToTitle="0">
        <a:gradFill>
          <a:gsLst>
            <a:gs pos="0">
              <a:srgbClr val="007AFF"/>
            </a:gs>
            <a:gs pos="100000">
              <a:srgbClr val="66BAFF"/>
            </a:gs>
          </a:gsLst>
          <a:lin ang="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/>
          <p:cNvSpPr/>
          <p:nvPr/>
        </p:nvSpPr>
        <p:spPr bwMode="auto">
          <a:xfrm>
            <a:off x="0" y="1949757"/>
            <a:ext cx="12192000" cy="307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56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95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-1"/>
            <a:ext cx="1638300" cy="685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12"/>
          <p:cNvPicPr>
            <a:picLocks noChangeAspect="1"/>
          </p:cNvPicPr>
          <p:nvPr/>
        </p:nvPicPr>
        <p:blipFill>
          <a:blip r:embed="rId2"/>
          <a:srcRect l="0" t="-62" r="3286" b="1"/>
          <a:stretch/>
        </p:blipFill>
        <p:spPr bwMode="auto">
          <a:xfrm>
            <a:off x="635918" y="0"/>
            <a:ext cx="11556082" cy="6858000"/>
          </a:xfrm>
          <a:prstGeom prst="rect">
            <a:avLst/>
          </a:prstGeom>
        </p:spPr>
      </p:pic>
      <p:pic>
        <p:nvPicPr>
          <p:cNvPr id="9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7391" y="202346"/>
            <a:ext cx="2498383" cy="914353"/>
          </a:xfrm>
          <a:prstGeom prst="rect">
            <a:avLst/>
          </a:prstGeom>
        </p:spPr>
      </p:pic>
      <p:pic>
        <p:nvPicPr>
          <p:cNvPr id="10" name="Graphic 8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6910729" y="1062380"/>
            <a:ext cx="4848652" cy="4848652"/>
          </a:xfrm>
          <a:prstGeom prst="rect">
            <a:avLst/>
          </a:prstGeom>
          <a:effectLst>
            <a:glow>
              <a:schemeClr val="bg1"/>
            </a:glow>
            <a:outerShdw blurRad="342900" dist="38100" dir="2700000" algn="tl" rotWithShape="0">
              <a:schemeClr val="tx2">
                <a:lumMod val="75000"/>
                <a:alpha val="81000"/>
              </a:scheme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_Custom Layout">
    <p:bg>
      <p:bgPr shadeToTitle="0">
        <a:gradFill>
          <a:gsLst>
            <a:gs pos="0">
              <a:srgbClr val="007AFF"/>
            </a:gs>
            <a:gs pos="100000">
              <a:srgbClr val="66BAFF"/>
            </a:gs>
          </a:gsLst>
          <a:lin ang="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/>
          <p:cNvSpPr/>
          <p:nvPr/>
        </p:nvSpPr>
        <p:spPr bwMode="auto">
          <a:xfrm>
            <a:off x="0" y="1949757"/>
            <a:ext cx="12192000" cy="307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56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95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-1"/>
            <a:ext cx="1638300" cy="685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12"/>
          <p:cNvPicPr>
            <a:picLocks noChangeAspect="1"/>
          </p:cNvPicPr>
          <p:nvPr/>
        </p:nvPicPr>
        <p:blipFill>
          <a:blip r:embed="rId2"/>
          <a:srcRect l="0" t="-62" r="3286" b="1"/>
          <a:stretch/>
        </p:blipFill>
        <p:spPr bwMode="auto">
          <a:xfrm>
            <a:off x="635918" y="0"/>
            <a:ext cx="11556082" cy="6858000"/>
          </a:xfrm>
          <a:prstGeom prst="rect">
            <a:avLst/>
          </a:prstGeom>
        </p:spPr>
      </p:pic>
      <p:pic>
        <p:nvPicPr>
          <p:cNvPr id="9" name="Graphic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910729" y="1062380"/>
            <a:ext cx="4848652" cy="4848652"/>
          </a:xfrm>
          <a:prstGeom prst="rect">
            <a:avLst/>
          </a:prstGeom>
          <a:effectLst>
            <a:glow>
              <a:schemeClr val="bg1"/>
            </a:glow>
            <a:outerShdw blurRad="342900" dist="38100" dir="2700000" algn="tl" rotWithShape="0">
              <a:schemeClr val="tx2">
                <a:lumMod val="75000"/>
                <a:alpha val="81000"/>
              </a:scheme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3_Текст">
    <p:bg>
      <p:bgPr shadeToTitle="0">
        <a:gradFill>
          <a:gsLst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tx1"/>
            </a:gs>
          </a:gsLst>
          <a:lin ang="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700"/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 bwMode="auto">
          <a:xfrm>
            <a:off x="228375" y="200443"/>
            <a:ext cx="429076" cy="43280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0" y="2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70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auto">
          <a:xfrm>
            <a:off x="962025" y="5"/>
            <a:ext cx="10534651" cy="838198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pic>
        <p:nvPicPr>
          <p:cNvPr id="2" name="Picture 1" descr="Logo&#10;&#10;Description automatically generated"/>
          <p:cNvPicPr>
            <a:picLocks noChangeAspect="1"/>
          </p:cNvPicPr>
          <p:nvPr/>
        </p:nvPicPr>
        <p:blipFill>
          <a:blip r:embed="rId4"/>
          <a:srcRect l="0" t="0" r="0" b="18390"/>
          <a:stretch/>
        </p:blipFill>
        <p:spPr bwMode="auto"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11" name="Рисунок 12"/>
          <p:cNvPicPr>
            <a:picLocks noChangeAspect="1"/>
          </p:cNvPicPr>
          <p:nvPr/>
        </p:nvPicPr>
        <p:blipFill>
          <a:blip r:embed="rId5"/>
          <a:srcRect l="0" t="-62" r="17001" b="1"/>
          <a:stretch/>
        </p:blipFill>
        <p:spPr bwMode="auto">
          <a:xfrm>
            <a:off x="3456321" y="806601"/>
            <a:ext cx="8735681" cy="6040867"/>
          </a:xfrm>
          <a:prstGeom prst="rect">
            <a:avLst/>
          </a:prstGeom>
        </p:spPr>
      </p:pic>
      <p:pic>
        <p:nvPicPr>
          <p:cNvPr id="14" name="Рисунок 12"/>
          <p:cNvPicPr>
            <a:picLocks noChangeAspect="1"/>
          </p:cNvPicPr>
          <p:nvPr/>
        </p:nvPicPr>
        <p:blipFill>
          <a:blip r:embed="rId5"/>
          <a:srcRect l="0" t="-62" r="17001" b="1"/>
          <a:stretch/>
        </p:blipFill>
        <p:spPr bwMode="auto">
          <a:xfrm flipH="1">
            <a:off x="-2" y="838201"/>
            <a:ext cx="8735683" cy="6040867"/>
          </a:xfrm>
          <a:prstGeom prst="rect">
            <a:avLst/>
          </a:prstGeom>
        </p:spPr>
      </p:pic>
      <p:sp>
        <p:nvSpPr>
          <p:cNvPr id="13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9448799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DBE21CA-A3FE-4309-958A-99CD0056368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Текст">
    <p:bg>
      <p:bgPr shadeToTitle="0">
        <a:gradFill>
          <a:gsLst>
            <a:gs pos="20000">
              <a:schemeClr val="accent1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path path="circle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2"/>
          <p:cNvPicPr>
            <a:picLocks noChangeAspect="1"/>
          </p:cNvPicPr>
          <p:nvPr/>
        </p:nvPicPr>
        <p:blipFill>
          <a:blip r:embed="rId2"/>
          <a:srcRect l="0" t="-62" r="17001" b="1"/>
          <a:stretch/>
        </p:blipFill>
        <p:spPr bwMode="auto">
          <a:xfrm>
            <a:off x="3456321" y="806601"/>
            <a:ext cx="8735681" cy="60408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700"/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8375" y="200443"/>
            <a:ext cx="429076" cy="43280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0" y="2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70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auto">
          <a:xfrm>
            <a:off x="962025" y="5"/>
            <a:ext cx="10534651" cy="838198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pic>
        <p:nvPicPr>
          <p:cNvPr id="2" name="Picture 1" descr="Logo&#10;&#10;Description automatically generated"/>
          <p:cNvPicPr>
            <a:picLocks noChangeAspect="1"/>
          </p:cNvPicPr>
          <p:nvPr/>
        </p:nvPicPr>
        <p:blipFill>
          <a:blip r:embed="rId4"/>
          <a:srcRect l="0" t="0" r="0" b="18390"/>
          <a:stretch/>
        </p:blipFill>
        <p:spPr bwMode="auto"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14" name="Рисунок 12"/>
          <p:cNvPicPr>
            <a:picLocks noChangeAspect="1"/>
          </p:cNvPicPr>
          <p:nvPr/>
        </p:nvPicPr>
        <p:blipFill>
          <a:blip r:embed="rId2"/>
          <a:srcRect l="0" t="-62" r="17001" b="1"/>
          <a:stretch/>
        </p:blipFill>
        <p:spPr bwMode="auto">
          <a:xfrm flipH="1">
            <a:off x="-2" y="838201"/>
            <a:ext cx="8735683" cy="6040867"/>
          </a:xfrm>
          <a:prstGeom prst="rect">
            <a:avLst/>
          </a:prstGeom>
        </p:spPr>
      </p:pic>
      <p:sp>
        <p:nvSpPr>
          <p:cNvPr id="13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9448799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DBE21CA-A3FE-4309-958A-99CD0056368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phic 8"/>
          <p:cNvPicPr>
            <a:picLocks noChangeAspect="1"/>
          </p:cNvPicPr>
          <p:nvPr/>
        </p:nvPicPr>
        <p:blipFill>
          <a:blip r:embed="rId2">
            <a:lum bright="13000" contrast="1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15688" b="0"/>
          <a:stretch/>
        </p:blipFill>
        <p:spPr bwMode="auto">
          <a:xfrm>
            <a:off x="-1" y="6089269"/>
            <a:ext cx="12192001" cy="7687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 l="0" t="0" r="24893" b="82953"/>
          <a:stretch/>
        </p:blipFill>
        <p:spPr bwMode="auto">
          <a:xfrm>
            <a:off x="4408528" y="5844688"/>
            <a:ext cx="7783472" cy="1013309"/>
          </a:xfrm>
          <a:prstGeom prst="rect">
            <a:avLst/>
          </a:prstGeom>
        </p:spPr>
      </p:pic>
      <p:sp>
        <p:nvSpPr>
          <p:cNvPr id="13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9448799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DBE21CA-A3FE-4309-958A-99CD00563680}" type="slidenum">
              <a:rPr lang="ru-RU"/>
              <a:t/>
            </a:fld>
            <a:endParaRPr lang="ru-RU"/>
          </a:p>
        </p:txBody>
      </p:sp>
      <p:sp>
        <p:nvSpPr>
          <p:cNvPr id="14" name="Rectangle 13"/>
          <p:cNvSpPr/>
          <p:nvPr/>
        </p:nvSpPr>
        <p:spPr bwMode="auto"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70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auto">
          <a:xfrm>
            <a:off x="962025" y="5"/>
            <a:ext cx="10534651" cy="838198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pic>
        <p:nvPicPr>
          <p:cNvPr id="4" name="Picture 3" descr="Logo&#10;&#10;Description automatically generated"/>
          <p:cNvPicPr>
            <a:picLocks noChangeAspect="1"/>
          </p:cNvPicPr>
          <p:nvPr/>
        </p:nvPicPr>
        <p:blipFill>
          <a:blip r:embed="rId5"/>
          <a:srcRect l="0" t="0" r="0" b="18390"/>
          <a:stretch/>
        </p:blipFill>
        <p:spPr bwMode="auto"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 l="32345" t="0" r="0" b="88978"/>
          <a:stretch/>
        </p:blipFill>
        <p:spPr bwMode="auto">
          <a:xfrm>
            <a:off x="1" y="6219828"/>
            <a:ext cx="7011051" cy="6551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4_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9448799" y="649287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DBE21CA-A3FE-4309-958A-99CD00563680}" type="slidenum">
              <a:rPr lang="ru-RU"/>
              <a:t/>
            </a:fld>
            <a:endParaRPr lang="ru-RU"/>
          </a:p>
        </p:txBody>
      </p:sp>
      <p:sp>
        <p:nvSpPr>
          <p:cNvPr id="14" name="Rectangle 13"/>
          <p:cNvSpPr/>
          <p:nvPr/>
        </p:nvSpPr>
        <p:spPr bwMode="auto"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70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auto">
          <a:xfrm>
            <a:off x="962025" y="5"/>
            <a:ext cx="10534651" cy="838198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pic>
        <p:nvPicPr>
          <p:cNvPr id="2" name="Picture 1" descr="Logo&#10;&#10;Description automatically generated"/>
          <p:cNvPicPr>
            <a:picLocks noChangeAspect="1"/>
          </p:cNvPicPr>
          <p:nvPr/>
        </p:nvPicPr>
        <p:blipFill>
          <a:blip r:embed="rId2"/>
          <a:srcRect l="0" t="0" r="0" b="18390"/>
          <a:stretch/>
        </p:blipFill>
        <p:spPr bwMode="auto">
          <a:xfrm>
            <a:off x="175391" y="143259"/>
            <a:ext cx="611247" cy="5516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5_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8743949" y="6334128"/>
            <a:ext cx="2743200" cy="365125"/>
          </a:xfrm>
        </p:spPr>
        <p:txBody>
          <a:bodyPr/>
          <a:lstStyle>
            <a:lvl1pPr>
              <a:defRPr sz="14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5ACA335-37F7-42C7-872A-92C3D7072F89}" type="slidenum">
              <a:rPr lang="ru-RU"/>
              <a:t/>
            </a:fld>
            <a:endParaRPr lang="ru-RU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>
              <a:defRPr/>
            </a:pPr>
            <a:endParaRPr lang="ru-RU" sz="125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auto">
          <a:xfrm>
            <a:off x="962025" y="15"/>
            <a:ext cx="10534651" cy="838198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  <a:defRPr/>
            </a:pPr>
            <a:endParaRPr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 bwMode="auto"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>
              <a:defRPr/>
            </a:pPr>
            <a:endParaRPr lang="ru-RU"/>
          </a:p>
        </p:txBody>
      </p:sp>
      <p:pic>
        <p:nvPicPr>
          <p:cNvPr id="9" name="Graphic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28382" y="200453"/>
            <a:ext cx="429076" cy="4328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0" y="5793252"/>
            <a:ext cx="12192000" cy="108175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emf"/><Relationship Id="rId11" Type="http://schemas.openxmlformats.org/officeDocument/2006/relationships/oleObject" Target="../embeddings/oleObject1.bin"/><Relationship Id="rId12" Type="http://schemas.openxmlformats.org/officeDocument/2006/relationships/image" Target="../media/image2.emf"/><Relationship Id="rId13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DBE21CA-A3FE-4309-958A-99CD00563680}" type="slidenum">
              <a:rPr lang="ru-RU"/>
              <a:t/>
            </a:fld>
            <a:endParaRPr lang="ru-RU"/>
          </a:p>
        </p:txBody>
      </p:sp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name="oleObj" r:id="rId11" imgW="0" imgH="0" progId="TCLayout.ActiveDocument.1">
              <p:embed/>
              <p:pic>
                <p:nvPicPr>
                  <p:cNvPr id="7" name=""/>
                  <p:cNvPicPr/>
                  <p:nvPr/>
                </p:nvPicPr>
                <p:blipFill>
                  <a:blip r:embed="rId10"/>
                  <a:stretch/>
                </p:blipFill>
                <p:spPr bwMode="auto">
                  <a:xfrm>
                    <a:off x="1589" y="1589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name="oleObj" r:id="rId13" imgW="0" imgH="0" progId="TCLayout.ActiveDocument.1">
              <p:embed/>
              <p:pic>
                <p:nvPicPr>
                  <p:cNvPr id="8" name=""/>
                  <p:cNvPicPr/>
                  <p:nvPr/>
                </p:nvPicPr>
                <p:blipFill>
                  <a:blip r:embed="rId12"/>
                  <a:stretch/>
                </p:blipFill>
                <p:spPr bwMode="auto">
                  <a:xfrm>
                    <a:off x="1589" y="1589"/>
                    <a:ext cx="1587" cy="1587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332">
        <a:lnSpc>
          <a:spcPct val="90000"/>
        </a:lnSpc>
        <a:spcBef>
          <a:spcPts val="0"/>
        </a:spcBef>
        <a:buNone/>
        <a:defRPr sz="44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8885204" name="Скругленный прямоугольник 23"/>
          <p:cNvSpPr/>
          <p:nvPr/>
        </p:nvSpPr>
        <p:spPr bwMode="auto">
          <a:xfrm flipH="0" flipV="0">
            <a:off x="289761" y="838202"/>
            <a:ext cx="11612475" cy="2260976"/>
          </a:xfrm>
          <a:prstGeom prst="roundRect">
            <a:avLst>
              <a:gd name="adj" fmla="val 10384"/>
            </a:avLst>
          </a:prstGeom>
          <a:solidFill>
            <a:schemeClr val="bg1"/>
          </a:solidFill>
          <a:ln w="25400">
            <a:solidFill>
              <a:schemeClr val="accent1"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68" tIns="48384" rIns="96768" bIns="48384" numCol="1" spcCol="0" rtlCol="0" fromWordArt="0" anchor="ctr" anchorCtr="0" forceAA="0" compatLnSpc="1">
            <a:prstTxWarp prst="textNoShape"/>
            <a:noAutofit/>
          </a:bodyPr>
          <a:lstStyle/>
          <a:p>
            <a:pPr marL="0" marR="0" lvl="0" indent="0" algn="ctr" defTabSz="46565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750" b="0" i="0" u="none" strike="noStrike" cap="none" spc="0">
                <a:ln>
                  <a:noFill/>
                </a:ln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endParaRPr lang="ru-RU" sz="75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57472426" name="Скругленный прямоугольник 23"/>
          <p:cNvSpPr/>
          <p:nvPr/>
        </p:nvSpPr>
        <p:spPr bwMode="auto">
          <a:xfrm flipH="0" flipV="0">
            <a:off x="321439" y="3893541"/>
            <a:ext cx="11612475" cy="2759741"/>
          </a:xfrm>
          <a:prstGeom prst="roundRect">
            <a:avLst>
              <a:gd name="adj" fmla="val 10384"/>
            </a:avLst>
          </a:prstGeom>
          <a:solidFill>
            <a:schemeClr val="bg1"/>
          </a:solidFill>
          <a:ln w="25400">
            <a:solidFill>
              <a:schemeClr val="accent1"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68" tIns="48384" rIns="96768" bIns="48384" numCol="1" spcCol="0" rtlCol="0" fromWordArt="0" anchor="ctr" anchorCtr="0" forceAA="0" compatLnSpc="1">
            <a:prstTxWarp prst="textNoShape"/>
            <a:noAutofit/>
          </a:bodyPr>
          <a:lstStyle/>
          <a:p>
            <a:pPr marL="0" marR="0" lvl="0" indent="0" algn="ctr" defTabSz="46565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750" b="0" i="0" u="none" strike="noStrike" cap="none" spc="0">
                <a:ln>
                  <a:noFill/>
                </a:ln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endParaRPr lang="ru-RU" sz="75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28708467" name="Скругленный прямоугольник 23"/>
          <p:cNvSpPr/>
          <p:nvPr/>
        </p:nvSpPr>
        <p:spPr bwMode="auto">
          <a:xfrm flipH="0" flipV="0">
            <a:off x="1348182" y="5057641"/>
            <a:ext cx="6489031" cy="1478056"/>
          </a:xfrm>
          <a:prstGeom prst="roundRect">
            <a:avLst>
              <a:gd name="adj" fmla="val 10384"/>
            </a:avLst>
          </a:prstGeom>
          <a:solidFill>
            <a:schemeClr val="bg1"/>
          </a:solidFill>
          <a:ln w="25400">
            <a:solidFill>
              <a:schemeClr val="accent1"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68" tIns="48384" rIns="96768" bIns="48384" numCol="1" spcCol="0" rtlCol="0" fromWordArt="0" anchor="ctr" anchorCtr="0" forceAA="0" compatLnSpc="1">
            <a:prstTxWarp prst="textNoShape"/>
            <a:noAutofit/>
          </a:bodyPr>
          <a:lstStyle/>
          <a:p>
            <a:pPr marL="0" marR="0" lvl="0" indent="0" algn="ctr" defTabSz="46565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750" b="0" i="0" u="none" strike="noStrike" cap="none" spc="0">
                <a:ln>
                  <a:noFill/>
                </a:ln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endParaRPr lang="ru-RU" sz="75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5187519" name="Прямоугольник 49"/>
          <p:cNvSpPr/>
          <p:nvPr/>
        </p:nvSpPr>
        <p:spPr bwMode="auto">
          <a:xfrm flipH="0" flipV="0">
            <a:off x="1507203" y="5082680"/>
            <a:ext cx="6160133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65658">
              <a:defRPr/>
            </a:pPr>
            <a:r>
              <a:rPr lang="ru-RU" sz="1800" b="1" i="0" u="none" strike="noStrike" cap="none" spc="0">
                <a:solidFill>
                  <a:srgbClr val="39505E"/>
                </a:solidFill>
                <a:latin typeface="Arial"/>
                <a:ea typeface="Times New Roman"/>
                <a:cs typeface="Arial"/>
              </a:rPr>
              <a:t>Продать, подарить, обменять земельный участок</a:t>
            </a:r>
            <a:endParaRPr sz="2000" b="1"/>
          </a:p>
        </p:txBody>
      </p:sp>
      <p:sp>
        <p:nvSpPr>
          <p:cNvPr id="1165057070" name="Прямоугольник 49"/>
          <p:cNvSpPr/>
          <p:nvPr/>
        </p:nvSpPr>
        <p:spPr bwMode="auto">
          <a:xfrm flipH="0" flipV="0">
            <a:off x="1434947" y="5620937"/>
            <a:ext cx="6120452" cy="91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65658">
              <a:defRPr/>
            </a:pPr>
            <a:r>
              <a:rPr lang="ru-RU" sz="1800" b="1">
                <a:solidFill>
                  <a:srgbClr val="39505E"/>
                </a:solidFill>
                <a:latin typeface="Arial"/>
                <a:ea typeface="Times New Roman"/>
                <a:cs typeface="Arial"/>
              </a:rPr>
              <a:t>Поставить на кадастровый учет</a:t>
            </a:r>
            <a:r>
              <a:rPr lang="ru-RU" sz="1800" b="0">
                <a:solidFill>
                  <a:srgbClr val="39505E"/>
                </a:solidFill>
                <a:latin typeface="Arial"/>
                <a:ea typeface="Times New Roman"/>
                <a:cs typeface="Arial"/>
              </a:rPr>
              <a:t> </a:t>
            </a:r>
            <a:endParaRPr lang="ru-RU" sz="1800" b="0" i="0" u="none" strike="noStrike" cap="none" spc="0">
              <a:solidFill>
                <a:srgbClr val="39505E"/>
              </a:solidFill>
              <a:latin typeface="Arial"/>
              <a:ea typeface="Times New Roman"/>
              <a:cs typeface="Arial"/>
            </a:endParaRPr>
          </a:p>
          <a:p>
            <a:pPr algn="ctr" defTabSz="465657">
              <a:defRPr/>
            </a:pPr>
            <a:r>
              <a:rPr lang="ru-RU" sz="1800" b="0" i="0" u="none" strike="noStrike" cap="none" spc="0">
                <a:solidFill>
                  <a:srgbClr val="39505E"/>
                </a:solidFill>
                <a:latin typeface="Arial"/>
                <a:ea typeface="Times New Roman"/>
                <a:cs typeface="Arial"/>
              </a:rPr>
              <a:t>жилой дом </a:t>
            </a:r>
            <a:r>
              <a:rPr lang="ru-RU" sz="1800" b="0" i="0" u="none" strike="noStrike" cap="none" spc="0">
                <a:solidFill>
                  <a:srgbClr val="39505E"/>
                </a:solidFill>
                <a:latin typeface="Arial"/>
                <a:ea typeface="Times New Roman"/>
                <a:cs typeface="Arial"/>
              </a:rPr>
              <a:t>(иное здание), сооружение, </a:t>
            </a:r>
            <a:endParaRPr lang="ru-RU" sz="1800" b="0" i="0" u="none" strike="noStrike" cap="none" spc="0">
              <a:solidFill>
                <a:srgbClr val="39505E"/>
              </a:solidFill>
              <a:latin typeface="Arial"/>
              <a:ea typeface="Times New Roman"/>
              <a:cs typeface="Arial"/>
            </a:endParaRPr>
          </a:p>
          <a:p>
            <a:pPr algn="ctr" defTabSz="465657">
              <a:defRPr/>
            </a:pPr>
            <a:r>
              <a:rPr lang="ru-RU" sz="1800" b="0" i="0" u="none" strike="noStrike" cap="none" spc="0">
                <a:solidFill>
                  <a:srgbClr val="39505E"/>
                </a:solidFill>
                <a:latin typeface="Arial"/>
                <a:ea typeface="Times New Roman"/>
                <a:cs typeface="Arial"/>
              </a:rPr>
              <a:t>объект незавершенного строительства</a:t>
            </a:r>
            <a:endParaRPr lang="ru-RU" sz="1800" b="0" i="0" u="none" strike="noStrike" cap="none" spc="0">
              <a:solidFill>
                <a:srgbClr val="39505E"/>
              </a:solidFill>
              <a:latin typeface="Times New Roman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Памятка для заявителей если нет границ у земельного участка</a:t>
            </a:r>
            <a:endParaRPr lang="ru-RU"/>
          </a:p>
        </p:txBody>
      </p:sp>
      <p:sp>
        <p:nvSpPr>
          <p:cNvPr id="2102253456" name="Скругленный прямоугольник 23"/>
          <p:cNvSpPr/>
          <p:nvPr/>
        </p:nvSpPr>
        <p:spPr bwMode="auto">
          <a:xfrm flipH="0" flipV="0">
            <a:off x="1481302" y="1004229"/>
            <a:ext cx="4369885" cy="1914847"/>
          </a:xfrm>
          <a:prstGeom prst="roundRect">
            <a:avLst>
              <a:gd name="adj" fmla="val 10384"/>
            </a:avLst>
          </a:prstGeom>
          <a:solidFill>
            <a:schemeClr val="bg1"/>
          </a:solidFill>
          <a:ln w="25400">
            <a:solidFill>
              <a:schemeClr val="accent1">
                <a:alpha val="7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68" tIns="48384" rIns="96768" bIns="48384" numCol="1" spcCol="0" rtlCol="0" fromWordArt="0" anchor="ctr" anchorCtr="0" forceAA="0" compatLnSpc="1">
            <a:prstTxWarp prst="textNoShape"/>
            <a:noAutofit/>
          </a:bodyPr>
          <a:lstStyle/>
          <a:p>
            <a:pPr marL="0" marR="0" lvl="0" indent="0" algn="ctr" defTabSz="46565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750" b="0" i="0" u="none" strike="noStrike" cap="none" spc="0">
                <a:ln>
                  <a:noFill/>
                </a:ln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endParaRPr lang="ru-RU" sz="75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12677348" name="Прямоугольник 49"/>
          <p:cNvSpPr/>
          <p:nvPr/>
        </p:nvSpPr>
        <p:spPr bwMode="auto">
          <a:xfrm flipH="0" flipV="0">
            <a:off x="1624640" y="1083803"/>
            <a:ext cx="4073826" cy="64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65658">
              <a:defRPr/>
            </a:pPr>
            <a:r>
              <a:rPr lang="ru-RU" sz="1800" b="1">
                <a:solidFill>
                  <a:srgbClr val="39505E"/>
                </a:solidFill>
                <a:latin typeface="Arial"/>
                <a:ea typeface="Times New Roman"/>
                <a:cs typeface="Arial"/>
              </a:rPr>
              <a:t>Продать, подарить, обменять земельный участок</a:t>
            </a:r>
            <a:endParaRPr sz="2000" b="1"/>
          </a:p>
        </p:txBody>
      </p:sp>
      <p:sp>
        <p:nvSpPr>
          <p:cNvPr id="1404432270" name="Скругленный прямоугольник 32"/>
          <p:cNvSpPr/>
          <p:nvPr/>
        </p:nvSpPr>
        <p:spPr bwMode="auto">
          <a:xfrm flipH="0" flipV="0">
            <a:off x="6369544" y="1283023"/>
            <a:ext cx="2040918" cy="1013407"/>
          </a:xfrm>
          <a:prstGeom prst="roundRect">
            <a:avLst>
              <a:gd name="adj" fmla="val 16667"/>
            </a:avLst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565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Arial"/>
                <a:ea typeface="Arial"/>
                <a:cs typeface="Arial"/>
              </a:rPr>
              <a:t>РОСРЕЕСТР</a:t>
            </a:r>
            <a:endParaRPr lang="ru-RU" sz="125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38562872" name="Скругленный прямоугольник 23"/>
          <p:cNvSpPr/>
          <p:nvPr/>
        </p:nvSpPr>
        <p:spPr bwMode="auto">
          <a:xfrm flipH="0" flipV="0">
            <a:off x="10041492" y="1245289"/>
            <a:ext cx="1720185" cy="1673786"/>
          </a:xfrm>
          <a:prstGeom prst="roundRect">
            <a:avLst>
              <a:gd name="adj" fmla="val 10384"/>
            </a:avLst>
          </a:prstGeom>
          <a:solidFill>
            <a:schemeClr val="bg1"/>
          </a:solidFill>
          <a:ln w="25400" cap="flat" cmpd="sng" algn="ctr">
            <a:solidFill>
              <a:srgbClr val="C00000">
                <a:alpha val="77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68" tIns="48384" rIns="96768" bIns="48384" numCol="1" spcCol="0" rtlCol="0" fromWordArt="0" anchor="ctr" anchorCtr="0" forceAA="0" compatLnSpc="1">
            <a:prstTxWarp prst="textNoShape"/>
            <a:noAutofit/>
          </a:bodyPr>
          <a:lstStyle/>
          <a:p>
            <a:pPr marL="0" marR="0" lvl="0" indent="0" algn="ctr" defTabSz="46565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750" b="0" i="0" u="none" strike="noStrike" cap="none" spc="0">
                <a:ln>
                  <a:noFill/>
                </a:ln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endParaRPr lang="ru-RU" sz="75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6902328" name="Прямоугольник 49"/>
          <p:cNvSpPr/>
          <p:nvPr/>
        </p:nvSpPr>
        <p:spPr bwMode="auto">
          <a:xfrm flipH="0" flipV="0">
            <a:off x="10155223" y="1364236"/>
            <a:ext cx="1548332" cy="1310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65658">
              <a:defRPr/>
            </a:pPr>
            <a:r>
              <a:rPr lang="ru-RU" sz="1600" b="1">
                <a:solidFill>
                  <a:srgbClr val="39505E"/>
                </a:solidFill>
                <a:latin typeface="Arial"/>
                <a:ea typeface="Times New Roman"/>
                <a:cs typeface="Arial"/>
              </a:rPr>
              <a:t>с 01.03.2025</a:t>
            </a:r>
            <a:endParaRPr sz="1600" b="1">
              <a:solidFill>
                <a:srgbClr val="39505E"/>
              </a:solidFill>
              <a:latin typeface="Arial"/>
              <a:ea typeface="Times New Roman"/>
              <a:cs typeface="Arial"/>
            </a:endParaRPr>
          </a:p>
          <a:p>
            <a:pPr algn="ctr" defTabSz="465658">
              <a:defRPr/>
            </a:pPr>
            <a:r>
              <a:rPr lang="ru-RU" sz="1600" b="1">
                <a:solidFill>
                  <a:srgbClr val="39505E"/>
                </a:solidFill>
                <a:latin typeface="Arial"/>
                <a:ea typeface="Times New Roman"/>
                <a:cs typeface="Arial"/>
              </a:rPr>
              <a:t>нельзя, если у земельного участка нет границ</a:t>
            </a:r>
            <a:endParaRPr sz="1800" b="1"/>
          </a:p>
        </p:txBody>
      </p:sp>
      <p:sp>
        <p:nvSpPr>
          <p:cNvPr id="1497796819" name="Прямоугольник 49"/>
          <p:cNvSpPr/>
          <p:nvPr/>
        </p:nvSpPr>
        <p:spPr bwMode="auto">
          <a:xfrm flipH="0" flipV="0">
            <a:off x="1624640" y="1899123"/>
            <a:ext cx="4086590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65658">
              <a:defRPr/>
            </a:pPr>
            <a:r>
              <a:rPr lang="ru-RU" sz="1800" b="1">
                <a:solidFill>
                  <a:srgbClr val="39505E"/>
                </a:solidFill>
                <a:latin typeface="Arial"/>
                <a:ea typeface="Times New Roman"/>
                <a:cs typeface="Arial"/>
              </a:rPr>
              <a:t>Поставить на кадастровый учет</a:t>
            </a:r>
            <a:endParaRPr sz="2000" b="1"/>
          </a:p>
        </p:txBody>
      </p:sp>
      <p:sp>
        <p:nvSpPr>
          <p:cNvPr id="1710342023" name="Прямоугольник 49"/>
          <p:cNvSpPr/>
          <p:nvPr/>
        </p:nvSpPr>
        <p:spPr bwMode="auto">
          <a:xfrm flipH="0" flipV="0">
            <a:off x="1481302" y="2278636"/>
            <a:ext cx="4370605" cy="64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65658">
              <a:defRPr/>
            </a:pPr>
            <a:r>
              <a:rPr lang="ru-RU" sz="1800" b="0">
                <a:solidFill>
                  <a:srgbClr val="39505E"/>
                </a:solidFill>
                <a:latin typeface="Arial"/>
                <a:ea typeface="Times New Roman"/>
                <a:cs typeface="Arial"/>
              </a:rPr>
              <a:t>жилой дом (иное здание), сооружение, </a:t>
            </a:r>
            <a:endParaRPr lang="ru-RU" sz="1800" b="0">
              <a:solidFill>
                <a:srgbClr val="39505E"/>
              </a:solidFill>
              <a:latin typeface="Arial"/>
              <a:ea typeface="Times New Roman"/>
              <a:cs typeface="Arial"/>
            </a:endParaRPr>
          </a:p>
          <a:p>
            <a:pPr algn="ctr" defTabSz="465658">
              <a:defRPr/>
            </a:pPr>
            <a:r>
              <a:rPr lang="ru-RU" sz="1800" b="0">
                <a:solidFill>
                  <a:srgbClr val="39505E"/>
                </a:solidFill>
                <a:latin typeface="Arial"/>
                <a:ea typeface="Times New Roman"/>
                <a:cs typeface="Arial"/>
              </a:rPr>
              <a:t>объект незавершенного строительства</a:t>
            </a:r>
            <a:endParaRPr sz="2000" b="0"/>
          </a:p>
        </p:txBody>
      </p:sp>
      <p:sp>
        <p:nvSpPr>
          <p:cNvPr id="292825761" name="Прямоугольник 49"/>
          <p:cNvSpPr/>
          <p:nvPr/>
        </p:nvSpPr>
        <p:spPr bwMode="auto">
          <a:xfrm flipH="0" flipV="0">
            <a:off x="2175400" y="3185132"/>
            <a:ext cx="4093070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65658">
              <a:defRPr/>
            </a:pPr>
            <a:r>
              <a:rPr lang="ru-RU" sz="1800" b="1">
                <a:ln w="12699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/>
                <a:ea typeface="Times New Roman"/>
                <a:cs typeface="Arial"/>
              </a:rPr>
              <a:t>ЧТО ДЕЛАТЬ</a:t>
            </a:r>
            <a:r>
              <a:rPr lang="ru-RU" sz="1800" b="1">
                <a:ln w="12699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latin typeface="Arial"/>
                <a:ea typeface="Times New Roman"/>
                <a:cs typeface="Arial"/>
              </a:rPr>
              <a:t>?</a:t>
            </a:r>
            <a:endParaRPr sz="2000" b="1"/>
          </a:p>
        </p:txBody>
      </p:sp>
      <p:sp>
        <p:nvSpPr>
          <p:cNvPr id="47160856" name="Стрелка вправо 12"/>
          <p:cNvSpPr/>
          <p:nvPr/>
        </p:nvSpPr>
        <p:spPr bwMode="auto">
          <a:xfrm rot="5399976" flipH="0" flipV="0">
            <a:off x="4070400" y="3500406"/>
            <a:ext cx="300550" cy="433679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tx2"/>
              </a:gs>
              <a:gs pos="56800">
                <a:srgbClr val="00B0F0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5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06706601" name="Прямоугольник 49"/>
          <p:cNvSpPr/>
          <p:nvPr/>
        </p:nvSpPr>
        <p:spPr bwMode="auto">
          <a:xfrm flipH="0" flipV="0">
            <a:off x="569925" y="4051679"/>
            <a:ext cx="11405370" cy="91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5908" indent="-305908" algn="l" defTabSz="465658">
              <a:buAutoNum type="arabicPeriod"/>
              <a:defRPr/>
            </a:pPr>
            <a:r>
              <a:rPr lang="ru-RU" sz="1800" b="0">
                <a:solidFill>
                  <a:srgbClr val="39505E"/>
                </a:solidFill>
                <a:latin typeface="Arial"/>
                <a:ea typeface="Times New Roman"/>
                <a:cs typeface="Arial"/>
              </a:rPr>
              <a:t>обратиться к кадастровому инженеру за межевым планом</a:t>
            </a:r>
            <a:endParaRPr sz="1800" b="0">
              <a:solidFill>
                <a:srgbClr val="39505E"/>
              </a:solidFill>
              <a:latin typeface="Arial"/>
              <a:ea typeface="Times New Roman"/>
              <a:cs typeface="Arial"/>
            </a:endParaRPr>
          </a:p>
          <a:p>
            <a:pPr marL="305908" indent="-305908" algn="l" defTabSz="465658">
              <a:buAutoNum type="arabicPeriod"/>
              <a:defRPr/>
            </a:pPr>
            <a:r>
              <a:rPr lang="ru-RU" sz="1800" b="0">
                <a:solidFill>
                  <a:srgbClr val="39505E"/>
                </a:solidFill>
                <a:latin typeface="Arial"/>
                <a:ea typeface="Times New Roman"/>
                <a:cs typeface="Arial"/>
              </a:rPr>
              <a:t>обратиться в Росреестр с заявлением об осуществлении государственного кадастрового учета изменений основных характеристик земельный участок с приложением межевого плана</a:t>
            </a:r>
            <a:endParaRPr sz="2000" b="0"/>
          </a:p>
        </p:txBody>
      </p:sp>
      <p:sp>
        <p:nvSpPr>
          <p:cNvPr id="1529847929" name="Стрелка вправо 42"/>
          <p:cNvSpPr/>
          <p:nvPr/>
        </p:nvSpPr>
        <p:spPr bwMode="auto">
          <a:xfrm flipH="0" flipV="0">
            <a:off x="1409029" y="5265740"/>
            <a:ext cx="6755161" cy="433678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bg1"/>
              </a:gs>
              <a:gs pos="59600">
                <a:schemeClr val="tx2">
                  <a:lumMod val="40000"/>
                  <a:lumOff val="60000"/>
                </a:schemeClr>
              </a:gs>
              <a:gs pos="100000">
                <a:srgbClr val="00CC9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565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50" b="0" i="0" u="none" strike="noStrike" cap="none" spc="0">
              <a:ln>
                <a:noFill/>
              </a:ln>
              <a:solidFill>
                <a:srgbClr val="008CFF">
                  <a:lumMod val="20000"/>
                  <a:lumOff val="80000"/>
                </a:srgb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07108099" name="Скругленный прямоугольник 32"/>
          <p:cNvSpPr/>
          <p:nvPr/>
        </p:nvSpPr>
        <p:spPr bwMode="auto">
          <a:xfrm flipH="0" flipV="0">
            <a:off x="8384542" y="5216417"/>
            <a:ext cx="2040917" cy="1013407"/>
          </a:xfrm>
          <a:prstGeom prst="roundRect">
            <a:avLst>
              <a:gd name="adj" fmla="val 16667"/>
            </a:avLst>
          </a:prstGeom>
          <a:solidFill>
            <a:srgbClr val="189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565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i="0" u="none" strike="noStrike" cap="none" spc="0">
                <a:ln>
                  <a:noFill/>
                </a:ln>
                <a:solidFill>
                  <a:srgbClr val="FFFFFF"/>
                </a:solidFill>
                <a:latin typeface="Arial"/>
                <a:ea typeface="Arial"/>
                <a:cs typeface="Arial"/>
              </a:rPr>
              <a:t>РОСРЕЕСТР</a:t>
            </a:r>
            <a:endParaRPr lang="ru-RU" sz="125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02179603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477564" y="934905"/>
            <a:ext cx="1343748" cy="1841972"/>
          </a:xfrm>
          <a:prstGeom prst="rect">
            <a:avLst/>
          </a:prstGeom>
        </p:spPr>
      </p:pic>
      <p:pic>
        <p:nvPicPr>
          <p:cNvPr id="42379603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0552176" y="4953370"/>
            <a:ext cx="1263122" cy="1335137"/>
          </a:xfrm>
          <a:prstGeom prst="rect">
            <a:avLst/>
          </a:prstGeom>
        </p:spPr>
      </p:pic>
      <p:pic>
        <p:nvPicPr>
          <p:cNvPr id="903597881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44103" y="5082622"/>
            <a:ext cx="1234963" cy="1400409"/>
          </a:xfrm>
          <a:prstGeom prst="rect">
            <a:avLst/>
          </a:prstGeom>
        </p:spPr>
      </p:pic>
      <p:pic>
        <p:nvPicPr>
          <p:cNvPr id="506791232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44103" y="1305522"/>
            <a:ext cx="1234963" cy="1400409"/>
          </a:xfrm>
          <a:prstGeom prst="rect">
            <a:avLst/>
          </a:prstGeom>
        </p:spPr>
      </p:pic>
      <p:sp>
        <p:nvSpPr>
          <p:cNvPr id="1573369800" name="Стрелка вправо 39"/>
          <p:cNvSpPr/>
          <p:nvPr/>
        </p:nvSpPr>
        <p:spPr bwMode="auto">
          <a:xfrm flipH="0" flipV="0">
            <a:off x="1400514" y="1573727"/>
            <a:ext cx="4727165" cy="43200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FFFFFF"/>
              </a:gs>
              <a:gs pos="55300">
                <a:srgbClr val="00B0F0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19999" tIns="216000" rIns="119999" bIns="216000" anchor="ctr">
            <a:noAutofit/>
          </a:bodyPr>
          <a:lstStyle/>
          <a:p>
            <a:pPr algn="ctr">
              <a:lnSpc>
                <a:spcPct val="100000"/>
              </a:lnSpc>
              <a:defRPr/>
            </a:pPr>
            <a:endParaRPr lang="ru-RU" sz="1250" spc="0">
              <a:solidFill>
                <a:srgbClr val="CCE8FF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4_Шаблон">
  <a:themeElements>
    <a:clrScheme name="Custom 17">
      <a:dk1>
        <a:srgbClr val="008CFF"/>
      </a:dk1>
      <a:lt1>
        <a:srgbClr val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Госдума Сборка 27.06 версия 3 15-22 [Autosaved]</Template>
  <TotalTime>0</TotalTime>
  <Words>0</Words>
  <Application>Р7-Офис/2024.3.1.523</Application>
  <DocSecurity>0</DocSecurity>
  <PresentationFormat>Широкоэкранный</PresentationFormat>
  <Paragraphs>0</Paragraphs>
  <Slides>1</Slides>
  <Notes>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Theme 1</vt:lpstr>
      <vt:lpstr>Slide 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dddddd</dc:creator>
  <cp:keywords/>
  <dc:description/>
  <dc:identifier/>
  <dc:language/>
  <cp:lastModifiedBy/>
  <cp:revision>188</cp:revision>
  <dcterms:created xsi:type="dcterms:W3CDTF">2023-06-29T12:06:41Z</dcterms:created>
  <dcterms:modified xsi:type="dcterms:W3CDTF">2025-05-26T08:59:31Z</dcterms:modified>
  <cp:category/>
  <cp:contentStatus/>
  <cp:version/>
</cp:coreProperties>
</file>