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"/>
  </p:notesMasterIdLst>
  <p:sldIdLst>
    <p:sldId id="455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6D4"/>
    <a:srgbClr val="70BEB5"/>
    <a:srgbClr val="33CCCC"/>
    <a:srgbClr val="DB766B"/>
    <a:srgbClr val="215946"/>
    <a:srgbClr val="006600"/>
    <a:srgbClr val="CCFFCC"/>
    <a:srgbClr val="000066"/>
    <a:srgbClr val="00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9413" cy="495299"/>
          </a:xfrm>
          <a:prstGeom prst="rect">
            <a:avLst/>
          </a:prstGeom>
        </p:spPr>
        <p:txBody>
          <a:bodyPr vert="horz" lIns="91619" tIns="45808" rIns="91619" bIns="458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2" cy="495299"/>
          </a:xfrm>
          <a:prstGeom prst="rect">
            <a:avLst/>
          </a:prstGeom>
        </p:spPr>
        <p:txBody>
          <a:bodyPr vert="horz" lIns="91619" tIns="45808" rIns="91619" bIns="45808" rtlCol="0"/>
          <a:lstStyle>
            <a:lvl1pPr algn="r">
              <a:defRPr sz="1200"/>
            </a:lvl1pPr>
          </a:lstStyle>
          <a:p>
            <a:fld id="{8350257D-8339-47D6-B000-D4F96968D333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9" tIns="45808" rIns="91619" bIns="458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4" cy="3884612"/>
          </a:xfrm>
          <a:prstGeom prst="rect">
            <a:avLst/>
          </a:prstGeom>
        </p:spPr>
        <p:txBody>
          <a:bodyPr vert="horz" lIns="91619" tIns="45808" rIns="91619" bIns="458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1016"/>
            <a:ext cx="2919413" cy="495299"/>
          </a:xfrm>
          <a:prstGeom prst="rect">
            <a:avLst/>
          </a:prstGeom>
        </p:spPr>
        <p:txBody>
          <a:bodyPr vert="horz" lIns="91619" tIns="45808" rIns="91619" bIns="458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4" y="9371016"/>
            <a:ext cx="2919412" cy="495299"/>
          </a:xfrm>
          <a:prstGeom prst="rect">
            <a:avLst/>
          </a:prstGeom>
        </p:spPr>
        <p:txBody>
          <a:bodyPr vert="horz" lIns="91619" tIns="45808" rIns="91619" bIns="45808" rtlCol="0" anchor="b"/>
          <a:lstStyle>
            <a:lvl1pPr algn="r">
              <a:defRPr sz="1200"/>
            </a:lvl1pPr>
          </a:lstStyle>
          <a:p>
            <a:fld id="{A4F852AD-EA42-4ECC-B275-D7F9F64FC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3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3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8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8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6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4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7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16B2-B5CD-4BD7-BC49-10F9EAF9077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F4C4-D76A-4723-B079-BAC618FAE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8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4691" y="97142"/>
            <a:ext cx="8861367" cy="565695"/>
          </a:xfrm>
          <a:prstGeom prst="roundRect">
            <a:avLst>
              <a:gd name="adj" fmla="val 4866"/>
            </a:avLst>
          </a:prstGeom>
          <a:solidFill>
            <a:srgbClr val="0070C0"/>
          </a:solidFill>
          <a:ln>
            <a:noFill/>
          </a:ln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ДЕЙСТВУЮЩАЯ СХЕМА ПРЕДОСТАВЛЕНИЯ СУБСИДИЙ ЖКУ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НА ТЕРРИТОРИИ ИРКУТСКОЙ ОБЛАСТИ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338" y="1013695"/>
            <a:ext cx="1761315" cy="13591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1270"/>
            <a:ext cx="1386019" cy="1386019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 rot="20646528">
            <a:off x="1116450" y="1332961"/>
            <a:ext cx="431407" cy="20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858938" y="1299881"/>
            <a:ext cx="1198635" cy="1066660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Заявление, документы </a:t>
            </a:r>
            <a:b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на жилое помещение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7151495" y="1624478"/>
            <a:ext cx="300165" cy="37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7246636" y="2237442"/>
            <a:ext cx="1878227" cy="241853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Отделы субсидий в МО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614171" y="1118361"/>
            <a:ext cx="2450141" cy="543361"/>
          </a:xfrm>
          <a:prstGeom prst="roundRect">
            <a:avLst>
              <a:gd name="adj" fmla="val 486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Сведения о платежах за ЖКУ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Организации ЖКХ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601632" y="1753877"/>
            <a:ext cx="2450140" cy="800886"/>
          </a:xfrm>
          <a:prstGeom prst="roundRect">
            <a:avLst>
              <a:gd name="adj" fmla="val 486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Сведения о доходах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Место работы (учебы), ПФР, органы социальной защиты населения, ЦЗН и т.д.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484954" y="1649228"/>
            <a:ext cx="389634" cy="347169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999848">
            <a:off x="1126081" y="1978819"/>
            <a:ext cx="464043" cy="20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4113723" y="1115010"/>
            <a:ext cx="1361277" cy="1436402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131663" y="1693254"/>
            <a:ext cx="898832" cy="263078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Сбор документов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24691" y="3292417"/>
            <a:ext cx="8861367" cy="434873"/>
          </a:xfrm>
          <a:prstGeom prst="roundRect">
            <a:avLst>
              <a:gd name="adj" fmla="val 486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prstClr val="white"/>
                </a:solidFill>
              </a:rPr>
              <a:t>ПРЕДЛАГАЕМАЯ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СХЕМА ПРЕДОСТАВЛЕНИЯ СУБСИДИЙ ЖКУ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НА ТЕРРИТОРИИ ИРКУТСКОЙ ОБЛАСТИ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0" y="4182107"/>
            <a:ext cx="1386019" cy="1386019"/>
          </a:xfrm>
          <a:prstGeom prst="rect">
            <a:avLst/>
          </a:prstGeom>
        </p:spPr>
      </p:pic>
      <p:sp>
        <p:nvSpPr>
          <p:cNvPr id="31" name="Выноска со стрелкой вправо 30"/>
          <p:cNvSpPr/>
          <p:nvPr/>
        </p:nvSpPr>
        <p:spPr>
          <a:xfrm>
            <a:off x="1408080" y="4182107"/>
            <a:ext cx="1831441" cy="1436402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443261" y="4740473"/>
            <a:ext cx="1215103" cy="263078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Заявление 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833282" y="5234666"/>
            <a:ext cx="1795549" cy="552911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 smtClean="0">
                <a:solidFill>
                  <a:prstClr val="black"/>
                </a:solidFill>
              </a:rPr>
              <a:t>сбор документов через межведомственное взаимодействие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372210" y="4698427"/>
            <a:ext cx="389634" cy="347169"/>
          </a:xfrm>
          <a:prstGeom prst="roundRect">
            <a:avLst>
              <a:gd name="adj" fmla="val 4866"/>
            </a:avLst>
          </a:prstGeom>
          <a:solidFill>
            <a:srgbClr val="FFFFFF"/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 smtClean="0">
                <a:solidFill>
                  <a:srgbClr val="4472C4">
                    <a:lumMod val="50000"/>
                  </a:srgbClr>
                </a:solidFill>
              </a:rPr>
              <a:t>=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761844" y="3824810"/>
            <a:ext cx="2224214" cy="2149494"/>
          </a:xfrm>
          <a:prstGeom prst="roundRect">
            <a:avLst>
              <a:gd name="adj" fmla="val 4866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 smtClean="0">
                <a:solidFill>
                  <a:prstClr val="black"/>
                </a:solidFill>
              </a:rPr>
              <a:t>Назначение</a:t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>субсидии ЖКУ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prstClr val="black"/>
                </a:solidFill>
              </a:rPr>
              <a:t/>
            </a:r>
            <a:br>
              <a:rPr lang="ru-RU" sz="1200" b="1" dirty="0" smtClean="0">
                <a:solidFill>
                  <a:prstClr val="black"/>
                </a:solidFill>
              </a:rPr>
            </a:br>
            <a:r>
              <a:rPr lang="ru-RU" sz="1400" b="1" dirty="0" smtClean="0">
                <a:solidFill>
                  <a:prstClr val="black"/>
                </a:solidFill>
              </a:rPr>
              <a:t>или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Отказ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 назначении субсидии ЖКУ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274702" y="4670788"/>
            <a:ext cx="1746588" cy="454733"/>
          </a:xfrm>
          <a:prstGeom prst="roundRect">
            <a:avLst>
              <a:gd name="adj" fmla="val 486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prstClr val="black"/>
                </a:solidFill>
              </a:rPr>
              <a:t>Органы социальной </a:t>
            </a:r>
            <a:br>
              <a:rPr lang="ru-RU" sz="1200" b="1" dirty="0" smtClean="0">
                <a:solidFill>
                  <a:prstClr val="black"/>
                </a:solidFill>
              </a:rPr>
            </a:br>
            <a:r>
              <a:rPr lang="ru-RU" sz="1200" b="1" dirty="0" smtClean="0">
                <a:solidFill>
                  <a:prstClr val="black"/>
                </a:solidFill>
              </a:rPr>
              <a:t>защиты населения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55" y="4517807"/>
            <a:ext cx="1011805" cy="760693"/>
          </a:xfrm>
          <a:prstGeom prst="rect">
            <a:avLst/>
          </a:prstGeom>
        </p:spPr>
      </p:pic>
      <p:sp>
        <p:nvSpPr>
          <p:cNvPr id="32" name="Стрелка вправо 31"/>
          <p:cNvSpPr/>
          <p:nvPr/>
        </p:nvSpPr>
        <p:spPr>
          <a:xfrm>
            <a:off x="5056471" y="4753602"/>
            <a:ext cx="227700" cy="249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5410" y="6018617"/>
            <a:ext cx="6388222" cy="619929"/>
          </a:xfrm>
          <a:prstGeom prst="roundRect">
            <a:avLst>
              <a:gd name="adj" fmla="val 4866"/>
            </a:avLst>
          </a:prstGeom>
          <a:noFill/>
          <a:ln>
            <a:noFill/>
          </a:ln>
          <a:effectLst/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СПРАВОЧНО: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Проект закона поддержан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Иркутским областным Советом Ветеранов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7234</TotalTime>
  <Words>61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Ратова Дарья Юрьевна</dc:creator>
  <cp:lastModifiedBy>EVBashmakova</cp:lastModifiedBy>
  <cp:revision>1121</cp:revision>
  <cp:lastPrinted>2022-05-26T02:52:46Z</cp:lastPrinted>
  <dcterms:created xsi:type="dcterms:W3CDTF">2016-09-20T07:25:00Z</dcterms:created>
  <dcterms:modified xsi:type="dcterms:W3CDTF">2022-06-02T01:56:07Z</dcterms:modified>
</cp:coreProperties>
</file>