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79" r:id="rId4"/>
    <p:sldId id="271" r:id="rId5"/>
    <p:sldId id="272" r:id="rId6"/>
    <p:sldId id="276" r:id="rId7"/>
    <p:sldId id="278" r:id="rId8"/>
    <p:sldId id="273" r:id="rId9"/>
    <p:sldId id="274" r:id="rId10"/>
    <p:sldId id="275" r:id="rId11"/>
    <p:sldId id="27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B833"/>
    <a:srgbClr val="FECC00"/>
    <a:srgbClr val="80C700"/>
    <a:srgbClr val="A347BD"/>
    <a:srgbClr val="D2FF81"/>
    <a:srgbClr val="E6BA00"/>
    <a:srgbClr val="FFDD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6A11-6C88-487A-ACFD-0A989124763C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823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6A11-6C88-487A-ACFD-0A989124763C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87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6A11-6C88-487A-ACFD-0A989124763C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0621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6A11-6C88-487A-ACFD-0A989124763C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33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6A11-6C88-487A-ACFD-0A989124763C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77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6A11-6C88-487A-ACFD-0A989124763C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821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6A11-6C88-487A-ACFD-0A989124763C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639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6A11-6C88-487A-ACFD-0A989124763C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39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6A11-6C88-487A-ACFD-0A989124763C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7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6A11-6C88-487A-ACFD-0A989124763C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971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46A11-6C88-487A-ACFD-0A989124763C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3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46A11-6C88-487A-ACFD-0A989124763C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C0AFC-07F6-4533-83E0-C5FBE11AB5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28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87044" y="1933345"/>
            <a:ext cx="10386923" cy="1023747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latin typeface="Arial Black" panose="020B0A04020102020204" pitchFamily="34" charset="0"/>
              </a:rPr>
              <a:t>Конкурс </a:t>
            </a:r>
            <a:r>
              <a:rPr lang="ru-RU" sz="1800" dirty="0">
                <a:latin typeface="Arial Black" panose="020B0A04020102020204" pitchFamily="34" charset="0"/>
              </a:rPr>
              <a:t>социально-значимых проектов</a:t>
            </a:r>
            <a:br>
              <a:rPr lang="ru-RU" sz="1800" dirty="0">
                <a:latin typeface="Arial Black" panose="020B0A04020102020204" pitchFamily="34" charset="0"/>
              </a:rPr>
            </a:br>
            <a:r>
              <a:rPr lang="ru-RU" sz="1800" dirty="0">
                <a:latin typeface="Arial Black" panose="020B0A04020102020204" pitchFamily="34" charset="0"/>
              </a:rPr>
              <a:t>«Устойчивое будущее – </a:t>
            </a:r>
            <a:r>
              <a:rPr lang="ru-RU" sz="1800" dirty="0" err="1">
                <a:latin typeface="Arial Black" panose="020B0A04020102020204" pitchFamily="34" charset="0"/>
              </a:rPr>
              <a:t>Усть-Кутскому</a:t>
            </a:r>
            <a:r>
              <a:rPr lang="ru-RU" sz="1800" dirty="0">
                <a:latin typeface="Arial Black" panose="020B0A04020102020204" pitchFamily="34" charset="0"/>
              </a:rPr>
              <a:t> району» 2025 г.</a:t>
            </a:r>
            <a:br>
              <a:rPr lang="ru-RU" sz="1800" dirty="0">
                <a:latin typeface="Arial Black" panose="020B0A04020102020204" pitchFamily="34" charset="0"/>
              </a:rPr>
            </a:br>
            <a:r>
              <a:rPr lang="ru-RU" sz="1800" dirty="0">
                <a:latin typeface="Arial Black" panose="020B0A04020102020204" pitchFamily="34" charset="0"/>
              </a:rPr>
              <a:t>в рамках</a:t>
            </a:r>
            <a:r>
              <a:rPr lang="ru-RU" sz="1800" strike="sngStrike" dirty="0">
                <a:latin typeface="Arial Black" panose="020B0A04020102020204" pitchFamily="34" charset="0"/>
              </a:rPr>
              <a:t> </a:t>
            </a:r>
            <a:r>
              <a:rPr lang="ru-RU" sz="1800" dirty="0">
                <a:latin typeface="Arial Black" panose="020B0A04020102020204" pitchFamily="34" charset="0"/>
              </a:rPr>
              <a:t>реализации проекта «Центр устойчивого развития в г. Усть-Куте»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601967"/>
            <a:ext cx="12192000" cy="260413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602093" y="4049014"/>
            <a:ext cx="5120640" cy="479286"/>
            <a:chOff x="2019413" y="1481329"/>
            <a:chExt cx="5120640" cy="479286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2019413" y="1481329"/>
              <a:ext cx="5120640" cy="479286"/>
            </a:xfrm>
            <a:prstGeom prst="roundRect">
              <a:avLst/>
            </a:prstGeom>
            <a:solidFill>
              <a:srgbClr val="78B8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131784" y="1529777"/>
              <a:ext cx="35844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Название проекта</a:t>
              </a:r>
              <a:endParaRPr lang="ru-RU" dirty="0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6362091" y="4035978"/>
            <a:ext cx="5120640" cy="2108789"/>
            <a:chOff x="2019413" y="4122746"/>
            <a:chExt cx="5120640" cy="2108789"/>
          </a:xfrm>
        </p:grpSpPr>
        <p:sp>
          <p:nvSpPr>
            <p:cNvPr id="21" name="Скругленный прямоугольник 20"/>
            <p:cNvSpPr/>
            <p:nvPr/>
          </p:nvSpPr>
          <p:spPr>
            <a:xfrm>
              <a:off x="2019413" y="4122746"/>
              <a:ext cx="5120640" cy="2108789"/>
            </a:xfrm>
            <a:prstGeom prst="roundRect">
              <a:avLst/>
            </a:prstGeom>
            <a:solidFill>
              <a:srgbClr val="78B8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19996" y="4122747"/>
              <a:ext cx="412535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Направление</a:t>
              </a:r>
            </a:p>
            <a:p>
              <a:r>
                <a:rPr lang="ru-RU" dirty="0" smtClean="0"/>
                <a:t>(</a:t>
              </a:r>
              <a:r>
                <a:rPr lang="ru-RU" sz="1400" dirty="0" smtClean="0"/>
                <a:t>выбрать одно из списка:</a:t>
              </a:r>
            </a:p>
            <a:p>
              <a:pPr marL="285750" indent="-285750">
                <a:buFontTx/>
                <a:buChar char="-"/>
              </a:pPr>
              <a:r>
                <a:rPr lang="ru-RU" sz="1400" dirty="0" smtClean="0"/>
                <a:t>Экологическая культура и </a:t>
              </a:r>
              <a:r>
                <a:rPr lang="ru-RU" sz="1400" dirty="0" err="1" smtClean="0"/>
                <a:t>экопривычки</a:t>
              </a:r>
              <a:r>
                <a:rPr lang="ru-RU" sz="1400" dirty="0" smtClean="0"/>
                <a:t>,</a:t>
              </a:r>
            </a:p>
            <a:p>
              <a:pPr marL="285750" indent="-285750">
                <a:buFontTx/>
                <a:buChar char="-"/>
              </a:pPr>
              <a:r>
                <a:rPr lang="ru-RU" sz="1400" dirty="0" smtClean="0"/>
                <a:t>Качество жизни,</a:t>
              </a:r>
            </a:p>
            <a:p>
              <a:pPr marL="285750" indent="-285750">
                <a:buFontTx/>
                <a:buChar char="-"/>
              </a:pPr>
              <a:r>
                <a:rPr lang="ru-RU" sz="1400" dirty="0" smtClean="0"/>
                <a:t>Экологические технологии и инновации,</a:t>
              </a:r>
            </a:p>
            <a:p>
              <a:pPr marL="285750" indent="-285750">
                <a:buFontTx/>
                <a:buChar char="-"/>
              </a:pPr>
              <a:r>
                <a:rPr lang="ru-RU" sz="1400" dirty="0" smtClean="0"/>
                <a:t>Проекты в об</a:t>
              </a:r>
              <a:r>
                <a:rPr lang="ru-RU" sz="1400" dirty="0"/>
                <a:t>л</a:t>
              </a:r>
              <a:r>
                <a:rPr lang="ru-RU" sz="1400" dirty="0" smtClean="0"/>
                <a:t>асти </a:t>
              </a:r>
              <a:r>
                <a:rPr lang="en-US" sz="1400" dirty="0" smtClean="0"/>
                <a:t>ESG</a:t>
              </a:r>
              <a:r>
                <a:rPr lang="ru-RU" dirty="0" smtClean="0"/>
                <a:t>)</a:t>
              </a:r>
              <a:endParaRPr lang="ru-RU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602093" y="4949146"/>
            <a:ext cx="5120640" cy="878941"/>
            <a:chOff x="2019413" y="2538712"/>
            <a:chExt cx="5120640" cy="878941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2019413" y="2538712"/>
              <a:ext cx="5120640" cy="878941"/>
            </a:xfrm>
            <a:prstGeom prst="roundRect">
              <a:avLst/>
            </a:prstGeom>
            <a:solidFill>
              <a:srgbClr val="78B8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19413" y="2655018"/>
              <a:ext cx="4946904" cy="646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Автор проекта – фамилия имя, организация,</a:t>
              </a:r>
              <a:br>
                <a:rPr lang="ru-RU" dirty="0" smtClean="0"/>
              </a:br>
              <a:r>
                <a:rPr lang="ru-RU" dirty="0" smtClean="0"/>
                <a:t>город, район</a:t>
              </a:r>
              <a:endParaRPr lang="ru-RU" dirty="0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1653404" y="108282"/>
            <a:ext cx="8654201" cy="1466282"/>
            <a:chOff x="824627" y="0"/>
            <a:chExt cx="8654201" cy="1466282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19" t="10400" r="3298" b="11200"/>
            <a:stretch/>
          </p:blipFill>
          <p:spPr>
            <a:xfrm>
              <a:off x="824627" y="211009"/>
              <a:ext cx="1134000" cy="1132075"/>
            </a:xfrm>
            <a:prstGeom prst="rect">
              <a:avLst/>
            </a:prstGeom>
          </p:spPr>
        </p:pic>
        <p:pic>
          <p:nvPicPr>
            <p:cNvPr id="2" name="Рисунок 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0846" y="0"/>
              <a:ext cx="2607050" cy="1466282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22321"/>
              <a:ext cx="1705723" cy="821639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3804" y="65628"/>
              <a:ext cx="1335024" cy="1335024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932" y="211009"/>
              <a:ext cx="1465948" cy="1077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18147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xiforma" panose="00000800000000000000" pitchFamily="2" charset="-52"/>
              </a:rPr>
              <a:t>Показатели результативности:</a:t>
            </a:r>
            <a:endParaRPr lang="ru-RU" dirty="0">
              <a:latin typeface="Axiforma" panose="00000800000000000000" pitchFamily="2" charset="-52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01385"/>
            <a:ext cx="8460967" cy="35661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0" y="91441"/>
            <a:ext cx="1226840" cy="1389888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8326356"/>
              </p:ext>
            </p:extLst>
          </p:nvPr>
        </p:nvGraphicFramePr>
        <p:xfrm>
          <a:off x="422656" y="2150713"/>
          <a:ext cx="11245088" cy="11125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622544">
                  <a:extLst>
                    <a:ext uri="{9D8B030D-6E8A-4147-A177-3AD203B41FA5}">
                      <a16:colId xmlns:a16="http://schemas.microsoft.com/office/drawing/2014/main" val="2950212403"/>
                    </a:ext>
                  </a:extLst>
                </a:gridCol>
                <a:gridCol w="5622544">
                  <a:extLst>
                    <a:ext uri="{9D8B030D-6E8A-4147-A177-3AD203B41FA5}">
                      <a16:colId xmlns:a16="http://schemas.microsoft.com/office/drawing/2014/main" val="11207949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Количественные показатели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Качественные</a:t>
                      </a:r>
                      <a:r>
                        <a:rPr lang="ru-RU" baseline="0" dirty="0" smtClean="0"/>
                        <a:t> показатели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0191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20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6052213"/>
                  </a:ext>
                </a:extLst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593700" y="6234194"/>
            <a:ext cx="3357985" cy="568943"/>
            <a:chOff x="824627" y="0"/>
            <a:chExt cx="8654201" cy="1466282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19" t="10400" r="3298" b="11200"/>
            <a:stretch/>
          </p:blipFill>
          <p:spPr>
            <a:xfrm>
              <a:off x="824627" y="211009"/>
              <a:ext cx="1134000" cy="1132075"/>
            </a:xfrm>
            <a:prstGeom prst="rect">
              <a:avLst/>
            </a:prstGeom>
          </p:spPr>
        </p:pic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0846" y="0"/>
              <a:ext cx="2607050" cy="1466282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22321"/>
              <a:ext cx="1705723" cy="821639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3804" y="65628"/>
              <a:ext cx="1335024" cy="1335024"/>
            </a:xfrm>
            <a:prstGeom prst="rect">
              <a:avLst/>
            </a:prstGeom>
          </p:spPr>
        </p:pic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932" y="211009"/>
              <a:ext cx="1465948" cy="1077701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792480" y="4010273"/>
            <a:ext cx="10561320" cy="1477328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</a:t>
            </a:r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Количественные результаты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– сколько человек приняло участие в мероприятиях проекта/сколько мероприятий проведено/сколько высажено деревьев/сколько собрано вторсырья и т.д. – результаты в цифрах</a:t>
            </a:r>
          </a:p>
          <a:p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Качественные результаты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– что нового узнают участники проекта, какие навыки освоят, как изменится их жизнь, отношение к чему-либо, как изменится ситуация по рассматриваемой проблеме и т.д.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387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xiforma" panose="00000800000000000000" pitchFamily="2" charset="-52"/>
              </a:rPr>
              <a:t>Бюджет проекта:</a:t>
            </a:r>
            <a:endParaRPr lang="ru-RU" dirty="0">
              <a:latin typeface="Axiforma" panose="00000800000000000000" pitchFamily="2" charset="-52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01385"/>
            <a:ext cx="8460967" cy="35661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0" y="91441"/>
            <a:ext cx="1226840" cy="1389888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097633"/>
              </p:ext>
            </p:extLst>
          </p:nvPr>
        </p:nvGraphicFramePr>
        <p:xfrm>
          <a:off x="358648" y="1755013"/>
          <a:ext cx="11208512" cy="2672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28904">
                  <a:extLst>
                    <a:ext uri="{9D8B030D-6E8A-4147-A177-3AD203B41FA5}">
                      <a16:colId xmlns:a16="http://schemas.microsoft.com/office/drawing/2014/main" val="93146223"/>
                    </a:ext>
                  </a:extLst>
                </a:gridCol>
                <a:gridCol w="2173224">
                  <a:extLst>
                    <a:ext uri="{9D8B030D-6E8A-4147-A177-3AD203B41FA5}">
                      <a16:colId xmlns:a16="http://schemas.microsoft.com/office/drawing/2014/main" val="4051087618"/>
                    </a:ext>
                  </a:extLst>
                </a:gridCol>
                <a:gridCol w="1401064">
                  <a:extLst>
                    <a:ext uri="{9D8B030D-6E8A-4147-A177-3AD203B41FA5}">
                      <a16:colId xmlns:a16="http://schemas.microsoft.com/office/drawing/2014/main" val="1149754008"/>
                    </a:ext>
                  </a:extLst>
                </a:gridCol>
                <a:gridCol w="1401064">
                  <a:extLst>
                    <a:ext uri="{9D8B030D-6E8A-4147-A177-3AD203B41FA5}">
                      <a16:colId xmlns:a16="http://schemas.microsoft.com/office/drawing/2014/main" val="2730502906"/>
                    </a:ext>
                  </a:extLst>
                </a:gridCol>
                <a:gridCol w="1401064">
                  <a:extLst>
                    <a:ext uri="{9D8B030D-6E8A-4147-A177-3AD203B41FA5}">
                      <a16:colId xmlns:a16="http://schemas.microsoft.com/office/drawing/2014/main" val="3167422318"/>
                    </a:ext>
                  </a:extLst>
                </a:gridCol>
                <a:gridCol w="1401064">
                  <a:extLst>
                    <a:ext uri="{9D8B030D-6E8A-4147-A177-3AD203B41FA5}">
                      <a16:colId xmlns:a16="http://schemas.microsoft.com/office/drawing/2014/main" val="2297787257"/>
                    </a:ext>
                  </a:extLst>
                </a:gridCol>
                <a:gridCol w="1401064">
                  <a:extLst>
                    <a:ext uri="{9D8B030D-6E8A-4147-A177-3AD203B41FA5}">
                      <a16:colId xmlns:a16="http://schemas.microsoft.com/office/drawing/2014/main" val="1487355527"/>
                    </a:ext>
                  </a:extLst>
                </a:gridCol>
                <a:gridCol w="1401064">
                  <a:extLst>
                    <a:ext uri="{9D8B030D-6E8A-4147-A177-3AD203B41FA5}">
                      <a16:colId xmlns:a16="http://schemas.microsoft.com/office/drawing/2014/main" val="31783378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Статья расходов</a:t>
                      </a:r>
                      <a:r>
                        <a:rPr lang="ru-RU" baseline="0" dirty="0" smtClean="0"/>
                        <a:t> (с указанием мероприятия)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Цена за ед.,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Кол-во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Общая стоимость,</a:t>
                      </a:r>
                      <a:r>
                        <a:rPr lang="ru-RU" baseline="0" dirty="0" smtClean="0"/>
                        <a:t> руб.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Собственные средства,</a:t>
                      </a:r>
                      <a:r>
                        <a:rPr lang="ru-RU" baseline="0" dirty="0" smtClean="0"/>
                        <a:t>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Софинансирование</a:t>
                      </a:r>
                      <a:r>
                        <a:rPr lang="ru-RU" baseline="0" dirty="0" smtClean="0"/>
                        <a:t> (партнеры), 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Запрашивая сумма за</a:t>
                      </a:r>
                      <a:r>
                        <a:rPr lang="ru-RU" baseline="0" dirty="0" smtClean="0"/>
                        <a:t> счет гранта, руб.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0106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152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00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450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1400"/>
                  </a:ext>
                </a:extLst>
              </a:tr>
            </a:tbl>
          </a:graphicData>
        </a:graphic>
      </p:graphicFrame>
      <p:grpSp>
        <p:nvGrpSpPr>
          <p:cNvPr id="9" name="Группа 8"/>
          <p:cNvGrpSpPr/>
          <p:nvPr/>
        </p:nvGrpSpPr>
        <p:grpSpPr>
          <a:xfrm>
            <a:off x="8593700" y="6234194"/>
            <a:ext cx="3357985" cy="568943"/>
            <a:chOff x="824627" y="0"/>
            <a:chExt cx="8654201" cy="1466282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19" t="10400" r="3298" b="11200"/>
            <a:stretch/>
          </p:blipFill>
          <p:spPr>
            <a:xfrm>
              <a:off x="824627" y="211009"/>
              <a:ext cx="1134000" cy="1132075"/>
            </a:xfrm>
            <a:prstGeom prst="rect">
              <a:avLst/>
            </a:prstGeom>
          </p:spPr>
        </p:pic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0846" y="0"/>
              <a:ext cx="2607050" cy="1466282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22321"/>
              <a:ext cx="1705723" cy="821639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3804" y="65628"/>
              <a:ext cx="1335024" cy="1335024"/>
            </a:xfrm>
            <a:prstGeom prst="rect">
              <a:avLst/>
            </a:prstGeom>
          </p:spPr>
        </p:pic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932" y="211009"/>
              <a:ext cx="1465948" cy="1077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9302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xiforma" panose="00000800000000000000" pitchFamily="2" charset="-52"/>
              </a:rPr>
              <a:t>Проблема. Актуальность проекта.</a:t>
            </a:r>
            <a:endParaRPr lang="ru-RU" dirty="0">
              <a:latin typeface="Axiforma" panose="00000800000000000000" pitchFamily="2" charset="-52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501384"/>
            <a:ext cx="8460966" cy="35661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0" y="91441"/>
            <a:ext cx="1226840" cy="1389888"/>
          </a:xfrm>
          <a:prstGeom prst="rect">
            <a:avLst/>
          </a:prstGeom>
        </p:spPr>
      </p:pic>
      <p:grpSp>
        <p:nvGrpSpPr>
          <p:cNvPr id="9" name="Группа 8"/>
          <p:cNvGrpSpPr/>
          <p:nvPr/>
        </p:nvGrpSpPr>
        <p:grpSpPr>
          <a:xfrm>
            <a:off x="8593700" y="6234194"/>
            <a:ext cx="3357985" cy="568943"/>
            <a:chOff x="824627" y="0"/>
            <a:chExt cx="8654201" cy="1466282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19" t="10400" r="3298" b="11200"/>
            <a:stretch/>
          </p:blipFill>
          <p:spPr>
            <a:xfrm>
              <a:off x="824627" y="211009"/>
              <a:ext cx="1134000" cy="1132075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0846" y="0"/>
              <a:ext cx="2607050" cy="1466282"/>
            </a:xfrm>
            <a:prstGeom prst="rect">
              <a:avLst/>
            </a:prstGeom>
          </p:spPr>
        </p:pic>
        <p:pic>
          <p:nvPicPr>
            <p:cNvPr id="16" name="Рисунок 1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22321"/>
              <a:ext cx="1705723" cy="821639"/>
            </a:xfrm>
            <a:prstGeom prst="rect">
              <a:avLst/>
            </a:prstGeom>
          </p:spPr>
        </p:pic>
        <p:pic>
          <p:nvPicPr>
            <p:cNvPr id="17" name="Рисунок 1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3804" y="65628"/>
              <a:ext cx="1335024" cy="1335024"/>
            </a:xfrm>
            <a:prstGeom prst="rect">
              <a:avLst/>
            </a:prstGeom>
          </p:spPr>
        </p:pic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932" y="211009"/>
              <a:ext cx="1465948" cy="1077701"/>
            </a:xfrm>
            <a:prstGeom prst="rect">
              <a:avLst/>
            </a:prstGeom>
          </p:spPr>
        </p:pic>
      </p:grpSp>
      <p:sp>
        <p:nvSpPr>
          <p:cNvPr id="13" name="TextBox 12"/>
          <p:cNvSpPr txBox="1"/>
          <p:nvPr/>
        </p:nvSpPr>
        <p:spPr>
          <a:xfrm>
            <a:off x="739618" y="3937121"/>
            <a:ext cx="10561320" cy="1754326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</a:t>
            </a:r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Проблема, на решение которой направлен ваш проект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– проблема должна касаться места, на территории которого будет происходить реализация проекта (населенного пункта, части населенного пункта, учреждения и т.д.).</a:t>
            </a:r>
          </a:p>
          <a:p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Актуальность проекта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– почему ВАШ проект необходим для решения поставленной проблемы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? Привести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цифры,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результаты опросов, исследований (в том числе ваших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). 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792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xiforma" panose="00000800000000000000" pitchFamily="2" charset="-52"/>
              </a:rPr>
              <a:t>Краткое описание проекта:</a:t>
            </a:r>
            <a:endParaRPr lang="ru-RU" dirty="0">
              <a:latin typeface="Axiforma" panose="00000800000000000000" pitchFamily="2" charset="-52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501384"/>
            <a:ext cx="8521022" cy="35661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0" y="91441"/>
            <a:ext cx="1226840" cy="1389888"/>
          </a:xfrm>
          <a:prstGeom prst="rect">
            <a:avLst/>
          </a:prstGeom>
        </p:spPr>
      </p:pic>
      <p:grpSp>
        <p:nvGrpSpPr>
          <p:cNvPr id="6" name="Группа 5"/>
          <p:cNvGrpSpPr/>
          <p:nvPr/>
        </p:nvGrpSpPr>
        <p:grpSpPr>
          <a:xfrm>
            <a:off x="8593700" y="6234194"/>
            <a:ext cx="3357985" cy="568943"/>
            <a:chOff x="824627" y="0"/>
            <a:chExt cx="8654201" cy="1466282"/>
          </a:xfrm>
        </p:grpSpPr>
        <p:pic>
          <p:nvPicPr>
            <p:cNvPr id="7" name="Рисунок 6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19" t="10400" r="3298" b="11200"/>
            <a:stretch/>
          </p:blipFill>
          <p:spPr>
            <a:xfrm>
              <a:off x="824627" y="211009"/>
              <a:ext cx="1134000" cy="1132075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0846" y="0"/>
              <a:ext cx="2607050" cy="1466282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22321"/>
              <a:ext cx="1705723" cy="821639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3804" y="65628"/>
              <a:ext cx="1335024" cy="1335024"/>
            </a:xfrm>
            <a:prstGeom prst="rect">
              <a:avLst/>
            </a:prstGeom>
          </p:spPr>
        </p:pic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932" y="211009"/>
              <a:ext cx="1465948" cy="1077701"/>
            </a:xfrm>
            <a:prstGeom prst="rect">
              <a:avLst/>
            </a:prstGeom>
          </p:spPr>
        </p:pic>
      </p:grpSp>
      <p:sp>
        <p:nvSpPr>
          <p:cNvPr id="14" name="TextBox 13"/>
          <p:cNvSpPr txBox="1"/>
          <p:nvPr/>
        </p:nvSpPr>
        <p:spPr>
          <a:xfrm>
            <a:off x="792480" y="5034401"/>
            <a:ext cx="10561320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</a:t>
            </a:r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Краткое описание проекта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– кратко (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в 3-5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предложениях) расскажите суть вашего проекта. </a:t>
            </a:r>
          </a:p>
          <a:p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548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xiforma" panose="00000800000000000000" pitchFamily="2" charset="-52"/>
              </a:rPr>
              <a:t>Цель проекта:</a:t>
            </a:r>
            <a:endParaRPr lang="ru-RU" dirty="0">
              <a:latin typeface="Axiforma" panose="00000800000000000000" pitchFamily="2" charset="-52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01385"/>
            <a:ext cx="8460967" cy="35661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0" y="91441"/>
            <a:ext cx="1226840" cy="1389888"/>
          </a:xfrm>
          <a:prstGeom prst="rect">
            <a:avLst/>
          </a:prstGeom>
        </p:spPr>
      </p:pic>
      <p:grpSp>
        <p:nvGrpSpPr>
          <p:cNvPr id="9" name="Группа 8"/>
          <p:cNvGrpSpPr/>
          <p:nvPr/>
        </p:nvGrpSpPr>
        <p:grpSpPr>
          <a:xfrm>
            <a:off x="8593700" y="6234194"/>
            <a:ext cx="3357985" cy="568943"/>
            <a:chOff x="824627" y="0"/>
            <a:chExt cx="8654201" cy="1466282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19" t="10400" r="3298" b="11200"/>
            <a:stretch/>
          </p:blipFill>
          <p:spPr>
            <a:xfrm>
              <a:off x="824627" y="211009"/>
              <a:ext cx="1134000" cy="1132075"/>
            </a:xfrm>
            <a:prstGeom prst="rect">
              <a:avLst/>
            </a:prstGeom>
          </p:spPr>
        </p:pic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0846" y="0"/>
              <a:ext cx="2607050" cy="1466282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22321"/>
              <a:ext cx="1705723" cy="821639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3804" y="65628"/>
              <a:ext cx="1335024" cy="1335024"/>
            </a:xfrm>
            <a:prstGeom prst="rect">
              <a:avLst/>
            </a:prstGeom>
          </p:spPr>
        </p:pic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932" y="211009"/>
              <a:ext cx="1465948" cy="1077701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408692" y="2054517"/>
            <a:ext cx="10561320" cy="3970318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</a:t>
            </a:r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Цель проекта (цель должна быть одна)</a:t>
            </a:r>
          </a:p>
          <a:p>
            <a:pPr marL="342900" indent="-342900">
              <a:buAutoNum type="arabicPeriod"/>
            </a:pPr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Должна соответствовать критериям:</a:t>
            </a:r>
          </a:p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- Достижимость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- Конкретность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- Измеримость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- Реалистичность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- Ограниченность </a:t>
            </a: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по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времени</a:t>
            </a:r>
          </a:p>
          <a:p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2. В цели должно быть прописано:</a:t>
            </a:r>
          </a:p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 ЧТО</a:t>
            </a:r>
          </a:p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 ДЛЯ КОГО</a:t>
            </a:r>
          </a:p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 ГДЕ</a:t>
            </a:r>
          </a:p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 В КАКОЙ ПЕРИОД</a:t>
            </a:r>
          </a:p>
          <a:p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в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ы планируете сделать. 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7261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xiforma" panose="00000800000000000000" pitchFamily="2" charset="-52"/>
              </a:rPr>
              <a:t>Задачи проекта:</a:t>
            </a:r>
            <a:endParaRPr lang="ru-RU" dirty="0">
              <a:latin typeface="Axiforma" panose="00000800000000000000" pitchFamily="2" charset="-52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01385"/>
            <a:ext cx="8460967" cy="35661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0" y="91441"/>
            <a:ext cx="1226840" cy="1389888"/>
          </a:xfrm>
          <a:prstGeom prst="rect">
            <a:avLst/>
          </a:prstGeom>
        </p:spPr>
      </p:pic>
      <p:grpSp>
        <p:nvGrpSpPr>
          <p:cNvPr id="9" name="Группа 8"/>
          <p:cNvGrpSpPr/>
          <p:nvPr/>
        </p:nvGrpSpPr>
        <p:grpSpPr>
          <a:xfrm>
            <a:off x="8593700" y="6234194"/>
            <a:ext cx="3357985" cy="568943"/>
            <a:chOff x="824627" y="0"/>
            <a:chExt cx="8654201" cy="1466282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19" t="10400" r="3298" b="11200"/>
            <a:stretch/>
          </p:blipFill>
          <p:spPr>
            <a:xfrm>
              <a:off x="824627" y="211009"/>
              <a:ext cx="1134000" cy="1132075"/>
            </a:xfrm>
            <a:prstGeom prst="rect">
              <a:avLst/>
            </a:prstGeom>
          </p:spPr>
        </p:pic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0846" y="0"/>
              <a:ext cx="2607050" cy="1466282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22321"/>
              <a:ext cx="1705723" cy="821639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3804" y="65628"/>
              <a:ext cx="1335024" cy="1335024"/>
            </a:xfrm>
            <a:prstGeom prst="rect">
              <a:avLst/>
            </a:prstGeom>
          </p:spPr>
        </p:pic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932" y="211009"/>
              <a:ext cx="1465948" cy="1077701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872352" y="4595489"/>
            <a:ext cx="10561320" cy="369332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</a:t>
            </a:r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Задачи проекта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(3-5 штук) – шаги по достижению цели. 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461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xiforma" panose="00000800000000000000" pitchFamily="2" charset="-52"/>
              </a:rPr>
              <a:t>География проекта:</a:t>
            </a:r>
            <a:endParaRPr lang="ru-RU" dirty="0">
              <a:latin typeface="Axiforma" panose="00000800000000000000" pitchFamily="2" charset="-52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01385"/>
            <a:ext cx="8460967" cy="35661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0" y="91441"/>
            <a:ext cx="1226840" cy="1389888"/>
          </a:xfrm>
          <a:prstGeom prst="rect">
            <a:avLst/>
          </a:prstGeom>
        </p:spPr>
      </p:pic>
      <p:grpSp>
        <p:nvGrpSpPr>
          <p:cNvPr id="9" name="Группа 8"/>
          <p:cNvGrpSpPr/>
          <p:nvPr/>
        </p:nvGrpSpPr>
        <p:grpSpPr>
          <a:xfrm>
            <a:off x="8593700" y="6234194"/>
            <a:ext cx="3357985" cy="568943"/>
            <a:chOff x="824627" y="0"/>
            <a:chExt cx="8654201" cy="1466282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19" t="10400" r="3298" b="11200"/>
            <a:stretch/>
          </p:blipFill>
          <p:spPr>
            <a:xfrm>
              <a:off x="824627" y="211009"/>
              <a:ext cx="1134000" cy="1132075"/>
            </a:xfrm>
            <a:prstGeom prst="rect">
              <a:avLst/>
            </a:prstGeom>
          </p:spPr>
        </p:pic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0846" y="0"/>
              <a:ext cx="2607050" cy="1466282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22321"/>
              <a:ext cx="1705723" cy="821639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3804" y="65628"/>
              <a:ext cx="1335024" cy="1335024"/>
            </a:xfrm>
            <a:prstGeom prst="rect">
              <a:avLst/>
            </a:prstGeom>
          </p:spPr>
        </p:pic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932" y="211009"/>
              <a:ext cx="1465948" cy="1077701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872352" y="4595489"/>
            <a:ext cx="10561320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</a:t>
            </a:r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География проекта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– указать в каких населенных пунктах будут проходить мероприятия проекта и/или представители каких населенных пунктов примут участие в мероприятиях проекта. 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892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xiforma" panose="00000800000000000000" pitchFamily="2" charset="-52"/>
              </a:rPr>
              <a:t>Целевая </a:t>
            </a:r>
            <a:r>
              <a:rPr lang="ru-RU" dirty="0" smtClean="0">
                <a:latin typeface="Axiforma" panose="00000800000000000000" pitchFamily="2" charset="-52"/>
              </a:rPr>
              <a:t>группа:</a:t>
            </a:r>
            <a:endParaRPr lang="ru-RU" dirty="0">
              <a:latin typeface="Axiforma" panose="00000800000000000000" pitchFamily="2" charset="-52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01385"/>
            <a:ext cx="8460967" cy="35661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0" y="91441"/>
            <a:ext cx="1226840" cy="1389888"/>
          </a:xfrm>
          <a:prstGeom prst="rect">
            <a:avLst/>
          </a:prstGeom>
        </p:spPr>
      </p:pic>
      <p:grpSp>
        <p:nvGrpSpPr>
          <p:cNvPr id="9" name="Группа 8"/>
          <p:cNvGrpSpPr/>
          <p:nvPr/>
        </p:nvGrpSpPr>
        <p:grpSpPr>
          <a:xfrm>
            <a:off x="8593700" y="6234194"/>
            <a:ext cx="3357985" cy="568943"/>
            <a:chOff x="824627" y="0"/>
            <a:chExt cx="8654201" cy="1466282"/>
          </a:xfrm>
        </p:grpSpPr>
        <p:pic>
          <p:nvPicPr>
            <p:cNvPr id="11" name="Рисунок 1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19" t="10400" r="3298" b="11200"/>
            <a:stretch/>
          </p:blipFill>
          <p:spPr>
            <a:xfrm>
              <a:off x="824627" y="211009"/>
              <a:ext cx="1134000" cy="1132075"/>
            </a:xfrm>
            <a:prstGeom prst="rect">
              <a:avLst/>
            </a:prstGeom>
          </p:spPr>
        </p:pic>
        <p:pic>
          <p:nvPicPr>
            <p:cNvPr id="13" name="Рисунок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0846" y="0"/>
              <a:ext cx="2607050" cy="1466282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22321"/>
              <a:ext cx="1705723" cy="821639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3804" y="65628"/>
              <a:ext cx="1335024" cy="1335024"/>
            </a:xfrm>
            <a:prstGeom prst="rect">
              <a:avLst/>
            </a:prstGeom>
          </p:spPr>
        </p:pic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932" y="211009"/>
              <a:ext cx="1465948" cy="1077701"/>
            </a:xfrm>
            <a:prstGeom prst="rect">
              <a:avLst/>
            </a:prstGeom>
          </p:spPr>
        </p:pic>
      </p:grpSp>
      <p:sp>
        <p:nvSpPr>
          <p:cNvPr id="16" name="TextBox 15"/>
          <p:cNvSpPr txBox="1"/>
          <p:nvPr/>
        </p:nvSpPr>
        <p:spPr>
          <a:xfrm>
            <a:off x="792480" y="4284593"/>
            <a:ext cx="10561320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</a:t>
            </a:r>
            <a:r>
              <a:rPr lang="ru-RU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Целевая группа </a:t>
            </a:r>
            <a:r>
              <a:rPr lang="ru-RU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– это люди, на которых направлена деятельность проекта/мероприятий: участники и те, кто получают пользу от реализации проекта. </a:t>
            </a:r>
            <a:endParaRPr lang="ru-RU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364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xiforma" panose="00000800000000000000" pitchFamily="2" charset="-52"/>
              </a:rPr>
              <a:t>Сроки реализации.</a:t>
            </a:r>
            <a:br>
              <a:rPr lang="ru-RU" dirty="0" smtClean="0">
                <a:latin typeface="Axiforma" panose="00000800000000000000" pitchFamily="2" charset="-52"/>
              </a:rPr>
            </a:br>
            <a:r>
              <a:rPr lang="ru-RU" dirty="0" smtClean="0">
                <a:latin typeface="Axiforma" panose="00000800000000000000" pitchFamily="2" charset="-52"/>
              </a:rPr>
              <a:t>Календарный план.</a:t>
            </a:r>
            <a:endParaRPr lang="ru-RU" dirty="0">
              <a:latin typeface="Axiforma" panose="00000800000000000000" pitchFamily="2" charset="-52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01385"/>
            <a:ext cx="8521023" cy="35661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0" y="91441"/>
            <a:ext cx="1226840" cy="1389888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1881231"/>
              </p:ext>
            </p:extLst>
          </p:nvPr>
        </p:nvGraphicFramePr>
        <p:xfrm>
          <a:off x="290115" y="2592261"/>
          <a:ext cx="11153648" cy="3510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850466">
                  <a:extLst>
                    <a:ext uri="{9D8B030D-6E8A-4147-A177-3AD203B41FA5}">
                      <a16:colId xmlns:a16="http://schemas.microsoft.com/office/drawing/2014/main" val="3623354176"/>
                    </a:ext>
                  </a:extLst>
                </a:gridCol>
                <a:gridCol w="2777670">
                  <a:extLst>
                    <a:ext uri="{9D8B030D-6E8A-4147-A177-3AD203B41FA5}">
                      <a16:colId xmlns:a16="http://schemas.microsoft.com/office/drawing/2014/main" val="3448652136"/>
                    </a:ext>
                  </a:extLst>
                </a:gridCol>
                <a:gridCol w="2953512">
                  <a:extLst>
                    <a:ext uri="{9D8B030D-6E8A-4147-A177-3AD203B41FA5}">
                      <a16:colId xmlns:a16="http://schemas.microsoft.com/office/drawing/2014/main" val="1432288720"/>
                    </a:ext>
                  </a:extLst>
                </a:gridCol>
                <a:gridCol w="2330407">
                  <a:extLst>
                    <a:ext uri="{9D8B030D-6E8A-4147-A177-3AD203B41FA5}">
                      <a16:colId xmlns:a16="http://schemas.microsoft.com/office/drawing/2014/main" val="773705727"/>
                    </a:ext>
                  </a:extLst>
                </a:gridCol>
                <a:gridCol w="2241593">
                  <a:extLst>
                    <a:ext uri="{9D8B030D-6E8A-4147-A177-3AD203B41FA5}">
                      <a16:colId xmlns:a16="http://schemas.microsoft.com/office/drawing/2014/main" val="17690317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Содержание, планируемые результаты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165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Задача</a:t>
                      </a:r>
                      <a:r>
                        <a:rPr lang="ru-RU" baseline="0" dirty="0" smtClean="0"/>
                        <a:t> №1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</a:t>
                      </a:r>
                      <a:r>
                        <a:rPr lang="ru-RU" baseline="0" dirty="0" smtClean="0"/>
                        <a:t> №1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97154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</a:t>
                      </a:r>
                      <a:r>
                        <a:rPr lang="ru-RU" baseline="0" dirty="0" smtClean="0"/>
                        <a:t> №2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28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629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Задача №2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 №1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429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Мероприятие №2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5399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815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……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88819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57784" y="1964372"/>
            <a:ext cx="7059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Срок реализации проекта - </a:t>
            </a:r>
            <a:endParaRPr lang="ru-RU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8593700" y="6234194"/>
            <a:ext cx="3357985" cy="568943"/>
            <a:chOff x="824627" y="0"/>
            <a:chExt cx="8654201" cy="1466282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19" t="10400" r="3298" b="11200"/>
            <a:stretch/>
          </p:blipFill>
          <p:spPr>
            <a:xfrm>
              <a:off x="824627" y="211009"/>
              <a:ext cx="1134000" cy="1132075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0846" y="0"/>
              <a:ext cx="2607050" cy="1466282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22321"/>
              <a:ext cx="1705723" cy="821639"/>
            </a:xfrm>
            <a:prstGeom prst="rect">
              <a:avLst/>
            </a:prstGeom>
          </p:spPr>
        </p:pic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3804" y="65628"/>
              <a:ext cx="1335024" cy="1335024"/>
            </a:xfrm>
            <a:prstGeom prst="rect">
              <a:avLst/>
            </a:prstGeom>
          </p:spPr>
        </p:pic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932" y="211009"/>
              <a:ext cx="1465948" cy="1077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7687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>
                <a:latin typeface="Axiforma" panose="00000800000000000000" pitchFamily="2" charset="-52"/>
              </a:rPr>
              <a:t>Команда проекта:</a:t>
            </a:r>
            <a:endParaRPr lang="ru-RU" dirty="0">
              <a:latin typeface="Axiforma" panose="00000800000000000000" pitchFamily="2" charset="-52"/>
            </a:endParaRPr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2573149"/>
              </p:ext>
            </p:extLst>
          </p:nvPr>
        </p:nvGraphicFramePr>
        <p:xfrm>
          <a:off x="838200" y="1825625"/>
          <a:ext cx="10515600" cy="212344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66194800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389090843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6769870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Член команды (ФИО)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Выполняемые функции в проекте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Имеющийся</a:t>
                      </a:r>
                      <a:r>
                        <a:rPr lang="ru-RU" baseline="0" dirty="0" smtClean="0"/>
                        <a:t> опыт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0156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1915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5552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655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985229"/>
                  </a:ext>
                </a:extLst>
              </a:tr>
            </a:tbl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6501385"/>
            <a:ext cx="8460967" cy="35661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00" y="91441"/>
            <a:ext cx="1226840" cy="1389888"/>
          </a:xfrm>
          <a:prstGeom prst="rect">
            <a:avLst/>
          </a:prstGeom>
        </p:spPr>
      </p:pic>
      <p:grpSp>
        <p:nvGrpSpPr>
          <p:cNvPr id="11" name="Группа 10"/>
          <p:cNvGrpSpPr/>
          <p:nvPr/>
        </p:nvGrpSpPr>
        <p:grpSpPr>
          <a:xfrm>
            <a:off x="8593700" y="6234194"/>
            <a:ext cx="3357985" cy="568943"/>
            <a:chOff x="824627" y="0"/>
            <a:chExt cx="8654201" cy="1466282"/>
          </a:xfrm>
        </p:grpSpPr>
        <p:pic>
          <p:nvPicPr>
            <p:cNvPr id="13" name="Рисунок 1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19" t="10400" r="3298" b="11200"/>
            <a:stretch/>
          </p:blipFill>
          <p:spPr>
            <a:xfrm>
              <a:off x="824627" y="211009"/>
              <a:ext cx="1134000" cy="1132075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90846" y="0"/>
              <a:ext cx="2607050" cy="1466282"/>
            </a:xfrm>
            <a:prstGeom prst="rect">
              <a:avLst/>
            </a:prstGeom>
          </p:spPr>
        </p:pic>
        <p:pic>
          <p:nvPicPr>
            <p:cNvPr id="15" name="Рисунок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0" y="322321"/>
              <a:ext cx="1705723" cy="821639"/>
            </a:xfrm>
            <a:prstGeom prst="rect">
              <a:avLst/>
            </a:prstGeom>
          </p:spPr>
        </p:pic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3804" y="65628"/>
              <a:ext cx="1335024" cy="1335024"/>
            </a:xfrm>
            <a:prstGeom prst="rect">
              <a:avLst/>
            </a:prstGeom>
          </p:spPr>
        </p:pic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5932" y="211009"/>
              <a:ext cx="1465948" cy="10777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04200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362</Words>
  <Application>Microsoft Office PowerPoint</Application>
  <PresentationFormat>Широкоэкранный</PresentationFormat>
  <Paragraphs>68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Axiforma</vt:lpstr>
      <vt:lpstr>Calibri</vt:lpstr>
      <vt:lpstr>Calibri Light</vt:lpstr>
      <vt:lpstr>Тема Office</vt:lpstr>
      <vt:lpstr>Конкурс социально-значимых проектов «Устойчивое будущее – Усть-Кутскому району» 2025 г. в рамках реализации проекта «Центр устойчивого развития в г. Усть-Куте»</vt:lpstr>
      <vt:lpstr>Проблема. Актуальность проекта.</vt:lpstr>
      <vt:lpstr>Краткое описание проекта:</vt:lpstr>
      <vt:lpstr>Цель проекта:</vt:lpstr>
      <vt:lpstr>Задачи проекта:</vt:lpstr>
      <vt:lpstr>География проекта:</vt:lpstr>
      <vt:lpstr>Целевая группа:</vt:lpstr>
      <vt:lpstr>Сроки реализации. Календарный план.</vt:lpstr>
      <vt:lpstr>Команда проекта:</vt:lpstr>
      <vt:lpstr>Показатели результативности:</vt:lpstr>
      <vt:lpstr>Бюджет проекта: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Windows User</cp:lastModifiedBy>
  <cp:revision>58</cp:revision>
  <dcterms:created xsi:type="dcterms:W3CDTF">2022-10-19T09:32:23Z</dcterms:created>
  <dcterms:modified xsi:type="dcterms:W3CDTF">2025-01-31T03:05:14Z</dcterms:modified>
</cp:coreProperties>
</file>