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"/>
  </p:notesMasterIdLst>
  <p:sldIdLst>
    <p:sldId id="301" r:id="rId2"/>
    <p:sldId id="300" r:id="rId3"/>
    <p:sldId id="293" r:id="rId4"/>
    <p:sldId id="292" r:id="rId5"/>
    <p:sldId id="297" r:id="rId6"/>
    <p:sldId id="299" r:id="rId7"/>
    <p:sldId id="298" r:id="rId8"/>
    <p:sldId id="296" r:id="rId9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37F"/>
    <a:srgbClr val="9A9CA8"/>
    <a:srgbClr val="8F919F"/>
    <a:srgbClr val="A7A2AC"/>
    <a:srgbClr val="B3ADB7"/>
    <a:srgbClr val="AAA3AF"/>
    <a:srgbClr val="A9A9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4" autoAdjust="0"/>
    <p:restoredTop sz="98485" autoAdjust="0"/>
  </p:normalViewPr>
  <p:slideViewPr>
    <p:cSldViewPr>
      <p:cViewPr>
        <p:scale>
          <a:sx n="80" d="100"/>
          <a:sy n="80" d="100"/>
        </p:scale>
        <p:origin x="-1378" y="-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4191.75</c:v>
                </c:pt>
                <c:pt idx="1">
                  <c:v>11333.25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B8AB-10C0-416C-BB0B-8CA9ACF91912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7FF60-3D06-4AC6-836E-905DA6B60A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07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9407" y="247643"/>
            <a:ext cx="6014200" cy="93860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458146" y="0"/>
            <a:ext cx="0" cy="91395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401" y="352223"/>
            <a:ext cx="960443" cy="4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24264"/>
            <a:ext cx="6858000" cy="1054993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021484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6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24264"/>
            <a:ext cx="6858000" cy="1054993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021484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7815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458146" y="0"/>
            <a:ext cx="0" cy="91395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401" y="365126"/>
            <a:ext cx="880608" cy="4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7458146" y="0"/>
            <a:ext cx="0" cy="91395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402" y="365126"/>
            <a:ext cx="880608" cy="4634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09407" y="365126"/>
            <a:ext cx="6014200" cy="93860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25.06.2025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001024" y="5357826"/>
            <a:ext cx="10001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76CCF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trudvsem.ru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6CCF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wnloads\-5391134068126645827_12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Заголовок 1">
            <a:extLst>
              <a:ext uri="{FF2B5EF4-FFF2-40B4-BE49-F238E27FC236}">
                <a16:creationId xmlns="" xmlns:a16="http://schemas.microsoft.com/office/drawing/2014/main" id="{734CCD22-1ECB-42B7-AEDE-7321E2945A93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7272808" cy="452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Century Gothic"/>
                <a:cs typeface="Century Gothic"/>
              </a:rPr>
              <a:t>ПРОГРАММА ПОВЫШЕНИЯ МОБИЛЬНОСТИ ТРУДОВЫХ РЕСУРСОВ</a:t>
            </a:r>
            <a:endParaRPr lang="ru-RU" sz="1500" dirty="0">
              <a:latin typeface="Century Gothic"/>
              <a:cs typeface="Century Gothic"/>
            </a:endParaRPr>
          </a:p>
        </p:txBody>
      </p:sp>
      <p:sp>
        <p:nvSpPr>
          <p:cNvPr id="139" name="object 4"/>
          <p:cNvSpPr/>
          <p:nvPr/>
        </p:nvSpPr>
        <p:spPr>
          <a:xfrm>
            <a:off x="5076056" y="1533311"/>
            <a:ext cx="4067944" cy="2759785"/>
          </a:xfrm>
          <a:custGeom>
            <a:avLst/>
            <a:gdLst/>
            <a:ahLst/>
            <a:cxnLst/>
            <a:rect l="l" t="t" r="r" b="b"/>
            <a:pathLst>
              <a:path w="5148580" h="2759710">
                <a:moveTo>
                  <a:pt x="0" y="2759710"/>
                </a:moveTo>
                <a:lnTo>
                  <a:pt x="5147999" y="2759710"/>
                </a:lnTo>
                <a:lnTo>
                  <a:pt x="5147999" y="0"/>
                </a:lnTo>
                <a:lnTo>
                  <a:pt x="0" y="0"/>
                </a:lnTo>
                <a:lnTo>
                  <a:pt x="0" y="2759710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06"/>
          <p:cNvSpPr/>
          <p:nvPr/>
        </p:nvSpPr>
        <p:spPr>
          <a:xfrm>
            <a:off x="2483768" y="4445714"/>
            <a:ext cx="6088732" cy="2439670"/>
          </a:xfrm>
          <a:custGeom>
            <a:avLst/>
            <a:gdLst/>
            <a:ahLst/>
            <a:cxnLst/>
            <a:rect l="l" t="t" r="r" b="b"/>
            <a:pathLst>
              <a:path w="5148580" h="2439670">
                <a:moveTo>
                  <a:pt x="0" y="2439195"/>
                </a:moveTo>
                <a:lnTo>
                  <a:pt x="5148000" y="2439195"/>
                </a:lnTo>
                <a:lnTo>
                  <a:pt x="5148000" y="0"/>
                </a:lnTo>
                <a:lnTo>
                  <a:pt x="0" y="0"/>
                </a:lnTo>
                <a:lnTo>
                  <a:pt x="0" y="2439195"/>
                </a:lnTo>
                <a:close/>
              </a:path>
            </a:pathLst>
          </a:custGeom>
          <a:solidFill>
            <a:srgbClr val="B3B3B3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07"/>
          <p:cNvSpPr/>
          <p:nvPr/>
        </p:nvSpPr>
        <p:spPr>
          <a:xfrm>
            <a:off x="2483768" y="4041679"/>
            <a:ext cx="6084104" cy="539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ФИНАНСОВОЕ ОБЕСПЕЧЕНИЕ НА 2025 ГОД</a:t>
            </a:r>
            <a:endParaRPr lang="ru-RU" sz="1200" dirty="0">
              <a:latin typeface="Century Gothic"/>
              <a:cs typeface="Century Gothic"/>
            </a:endParaRPr>
          </a:p>
        </p:txBody>
      </p:sp>
      <p:sp>
        <p:nvSpPr>
          <p:cNvPr id="143" name="object 3"/>
          <p:cNvSpPr/>
          <p:nvPr/>
        </p:nvSpPr>
        <p:spPr>
          <a:xfrm>
            <a:off x="8561990" y="4284150"/>
            <a:ext cx="582010" cy="2590800"/>
          </a:xfrm>
          <a:custGeom>
            <a:avLst/>
            <a:gdLst/>
            <a:ahLst/>
            <a:cxnLst/>
            <a:rect l="l" t="t" r="r" b="b"/>
            <a:pathLst>
              <a:path w="455295" h="2600960">
                <a:moveTo>
                  <a:pt x="0" y="2600960"/>
                </a:moveTo>
                <a:lnTo>
                  <a:pt x="454765" y="2600960"/>
                </a:lnTo>
                <a:lnTo>
                  <a:pt x="454765" y="0"/>
                </a:lnTo>
                <a:lnTo>
                  <a:pt x="0" y="0"/>
                </a:lnTo>
                <a:lnTo>
                  <a:pt x="0" y="2600960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Прямоугольник с двумя скругленными противолежащими углами 143"/>
          <p:cNvSpPr/>
          <p:nvPr/>
        </p:nvSpPr>
        <p:spPr>
          <a:xfrm>
            <a:off x="5076056" y="1089350"/>
            <a:ext cx="4068460" cy="539450"/>
          </a:xfrm>
          <a:prstGeom prst="round2DiagRect">
            <a:avLst>
              <a:gd name="adj1" fmla="val 37178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УЧАСТИЕ ИРКУТСКОЙ ОБЛАСТИ В ПРОГРАММЕ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В 2025 ГОДУ</a:t>
            </a:r>
            <a:endParaRPr lang="ru-RU" sz="1200" dirty="0">
              <a:latin typeface="Century Gothic"/>
              <a:cs typeface="Century Gothic"/>
            </a:endParaRPr>
          </a:p>
        </p:txBody>
      </p:sp>
      <p:sp>
        <p:nvSpPr>
          <p:cNvPr id="145" name="object 101"/>
          <p:cNvSpPr txBox="1"/>
          <p:nvPr/>
        </p:nvSpPr>
        <p:spPr>
          <a:xfrm>
            <a:off x="5546298" y="1927244"/>
            <a:ext cx="3597702" cy="157376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296545" indent="-108585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ИРКУТСКАЯ ОБЛАСТЬ ВОШЛА В ПЕРЕЧЕНЬ СУБЪЕКТОВ РОССИЙСКОЙ ФЕДЕРАЦИИ, ПРИВЛЕЧЕНИЕ ТРУДОВЫХ РЕСУРСОВ В КОТОРЫЕ ЯВЛЯЕТСЯ ПРИОРИТЕТНЫМ</a:t>
            </a:r>
            <a:endParaRPr sz="1000" b="1" spc="-5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R="467359" indent="-108585">
              <a:lnSpc>
                <a:spcPct val="101699"/>
              </a:lnSpc>
              <a:spcBef>
                <a:spcPts val="122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ПРОВЕДЕН ОТБОР РАБОТОДАТЕЛЕЙ, ИСПЫТЫВАЮЩИХ ПОТРЕБНОСТЬ В ТРУДОВЫХ РЕСУРСАХ, ДЛЯ ВКЛЮЧЕНИЯ В РЕГИОНАЛЬНУЮ ПРОГРАММУ</a:t>
            </a:r>
            <a:endParaRPr sz="1000" b="1" spc="-5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R="5080" indent="-108585">
              <a:lnSpc>
                <a:spcPct val="101699"/>
              </a:lnSpc>
              <a:spcBef>
                <a:spcPts val="122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ЗАКЛЮЧЕНИЕ СОГЛАШЕНИЯ С РОСТРУДОМ О ПРЕДОСТАВЛЕНИИ СУБСИДИИ НА РЕАЛИЗАЦИЮ РЕГИОНАЛЬНОЙ ПРОГРАММЫ</a:t>
            </a:r>
          </a:p>
        </p:txBody>
      </p:sp>
      <p:sp>
        <p:nvSpPr>
          <p:cNvPr id="163" name="object 10"/>
          <p:cNvSpPr/>
          <p:nvPr/>
        </p:nvSpPr>
        <p:spPr>
          <a:xfrm>
            <a:off x="5220072" y="1988840"/>
            <a:ext cx="238903" cy="20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0"/>
          <p:cNvSpPr/>
          <p:nvPr/>
        </p:nvSpPr>
        <p:spPr>
          <a:xfrm>
            <a:off x="5220072" y="2580624"/>
            <a:ext cx="238903" cy="20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0"/>
          <p:cNvSpPr/>
          <p:nvPr/>
        </p:nvSpPr>
        <p:spPr>
          <a:xfrm>
            <a:off x="5220072" y="3228696"/>
            <a:ext cx="238903" cy="20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3"/>
          <p:cNvSpPr/>
          <p:nvPr/>
        </p:nvSpPr>
        <p:spPr>
          <a:xfrm>
            <a:off x="2699792" y="4949377"/>
            <a:ext cx="1260822" cy="567855"/>
          </a:xfrm>
          <a:prstGeom prst="roundRect">
            <a:avLst>
              <a:gd name="adj" fmla="val 20556"/>
            </a:avLst>
          </a:prstGeom>
          <a:solidFill>
            <a:srgbClr val="FFFFFF"/>
          </a:solidFill>
          <a:ln w="22225">
            <a:solidFill>
              <a:srgbClr val="1D4AA5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 smtClean="0">
                <a:ln w="12700">
                  <a:noFill/>
                </a:ln>
                <a:latin typeface="Century Gothic" panose="020B0502020202020204" pitchFamily="34" charset="0"/>
              </a:rPr>
              <a:t>225</a:t>
            </a:r>
            <a:r>
              <a:rPr lang="ru-RU" sz="1200" b="1" dirty="0" smtClean="0">
                <a:ln w="12700">
                  <a:noFill/>
                </a:ln>
                <a:latin typeface="Century Gothic" panose="020B0502020202020204" pitchFamily="34" charset="0"/>
              </a:rPr>
              <a:t> ТЫС. РУБ </a:t>
            </a:r>
            <a:endParaRPr sz="1200" b="1" dirty="0">
              <a:ln w="12700">
                <a:noFill/>
              </a:ln>
              <a:latin typeface="Century Gothic" panose="020B0502020202020204" pitchFamily="34" charset="0"/>
            </a:endParaRPr>
          </a:p>
        </p:txBody>
      </p:sp>
      <p:sp>
        <p:nvSpPr>
          <p:cNvPr id="169" name="object 3"/>
          <p:cNvSpPr/>
          <p:nvPr/>
        </p:nvSpPr>
        <p:spPr>
          <a:xfrm>
            <a:off x="4283968" y="4949377"/>
            <a:ext cx="792088" cy="567855"/>
          </a:xfrm>
          <a:prstGeom prst="roundRect">
            <a:avLst>
              <a:gd name="adj" fmla="val 20556"/>
            </a:avLst>
          </a:prstGeom>
          <a:solidFill>
            <a:srgbClr val="FFFFFF"/>
          </a:solidFill>
          <a:ln w="22225">
            <a:solidFill>
              <a:srgbClr val="1D4AA5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 smtClean="0">
                <a:ln w="12700">
                  <a:noFill/>
                </a:ln>
                <a:latin typeface="Century Gothic" panose="020B0502020202020204" pitchFamily="34" charset="0"/>
              </a:rPr>
              <a:t>69 </a:t>
            </a:r>
            <a:r>
              <a:rPr lang="ru-RU" sz="1200" b="1" dirty="0" smtClean="0">
                <a:ln w="12700">
                  <a:noFill/>
                </a:ln>
                <a:latin typeface="Century Gothic" panose="020B0502020202020204" pitchFamily="34" charset="0"/>
              </a:rPr>
              <a:t>ЧЕЛ. </a:t>
            </a:r>
            <a:endParaRPr sz="1200" b="1" dirty="0">
              <a:ln w="12700">
                <a:noFill/>
              </a:ln>
              <a:latin typeface="Century Gothic" panose="020B0502020202020204" pitchFamily="34" charset="0"/>
            </a:endParaRPr>
          </a:p>
        </p:txBody>
      </p:sp>
      <p:cxnSp>
        <p:nvCxnSpPr>
          <p:cNvPr id="171" name="Прямая соединительная линия 170"/>
          <p:cNvCxnSpPr/>
          <p:nvPr/>
        </p:nvCxnSpPr>
        <p:spPr>
          <a:xfrm>
            <a:off x="3851920" y="5517232"/>
            <a:ext cx="0" cy="936104"/>
          </a:xfrm>
          <a:prstGeom prst="line">
            <a:avLst/>
          </a:prstGeom>
          <a:ln w="19050">
            <a:solidFill>
              <a:srgbClr val="1D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>
            <a:off x="2555776" y="5724738"/>
            <a:ext cx="1224136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>
              <a:lnSpc>
                <a:spcPts val="1100"/>
              </a:lnSpc>
            </a:pPr>
            <a:r>
              <a:rPr lang="ru-RU" sz="1000" b="1" spc="-5" dirty="0" smtClean="0">
                <a:solidFill>
                  <a:srgbClr val="2B2A29"/>
                </a:solidFill>
                <a:cs typeface="Calibri"/>
              </a:rPr>
              <a:t>РАЗМЕР ФИНАНСОВОЙ ПОДДЕРЖКИ РАБОТОДАТЕЛЮ НА 1 РАБОТНИКА</a:t>
            </a:r>
            <a:endParaRPr lang="ru-RU" sz="1000" dirty="0">
              <a:cs typeface="Calibri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5004048" y="5517232"/>
            <a:ext cx="0" cy="936104"/>
          </a:xfrm>
          <a:prstGeom prst="line">
            <a:avLst/>
          </a:prstGeom>
          <a:ln w="19050">
            <a:solidFill>
              <a:srgbClr val="1D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Прямоугольник 178"/>
          <p:cNvSpPr/>
          <p:nvPr/>
        </p:nvSpPr>
        <p:spPr>
          <a:xfrm>
            <a:off x="3779912" y="5733256"/>
            <a:ext cx="122413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>
              <a:lnSpc>
                <a:spcPts val="1100"/>
              </a:lnSpc>
            </a:pPr>
            <a:r>
              <a:rPr lang="ru-RU" sz="1000" b="1" spc="-5" dirty="0" smtClean="0">
                <a:solidFill>
                  <a:srgbClr val="2B2A29"/>
                </a:solidFill>
                <a:cs typeface="Calibri"/>
              </a:rPr>
              <a:t>ЗАЯВЛЕННАЯ ПОТРЕБНОСТЬ В ТРУДОВЫХ РЕСУРСАХ</a:t>
            </a:r>
            <a:endParaRPr lang="ru-RU" sz="1000" dirty="0">
              <a:cs typeface="Calibri"/>
            </a:endParaRPr>
          </a:p>
        </p:txBody>
      </p:sp>
      <p:graphicFrame>
        <p:nvGraphicFramePr>
          <p:cNvPr id="180" name="Диаграмма 179"/>
          <p:cNvGraphicFramePr/>
          <p:nvPr/>
        </p:nvGraphicFramePr>
        <p:xfrm>
          <a:off x="5220072" y="4581128"/>
          <a:ext cx="232792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1" name="Заголовок 1">
            <a:extLst>
              <a:ext uri="{FF2B5EF4-FFF2-40B4-BE49-F238E27FC236}">
                <a16:creationId xmlns="" xmlns:a16="http://schemas.microsoft.com/office/drawing/2014/main" id="{09ED9D53-6D3E-49A8-A31D-795F9050EB01}"/>
              </a:ext>
            </a:extLst>
          </p:cNvPr>
          <p:cNvSpPr txBox="1">
            <a:spLocks/>
          </p:cNvSpPr>
          <p:nvPr/>
        </p:nvSpPr>
        <p:spPr>
          <a:xfrm>
            <a:off x="5940152" y="5301208"/>
            <a:ext cx="936104" cy="216024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n w="12700">
                  <a:noFill/>
                </a:ln>
                <a:solidFill>
                  <a:schemeClr val="tx1"/>
                </a:solidFill>
                <a:ea typeface="+mn-ea"/>
                <a:cs typeface="+mn-cs"/>
              </a:rPr>
              <a:t>15,5</a:t>
            </a:r>
          </a:p>
          <a:p>
            <a:pPr algn="ctr">
              <a:lnSpc>
                <a:spcPct val="50000"/>
              </a:lnSpc>
              <a:spcBef>
                <a:spcPts val="0"/>
              </a:spcBef>
            </a:pPr>
            <a:r>
              <a:rPr lang="ru-RU" sz="1200" dirty="0" smtClean="0">
                <a:ln w="12700">
                  <a:noFill/>
                </a:ln>
                <a:solidFill>
                  <a:schemeClr val="tx1"/>
                </a:solidFill>
                <a:ea typeface="+mn-ea"/>
                <a:cs typeface="+mn-cs"/>
              </a:rPr>
              <a:t>МЛН</a:t>
            </a:r>
            <a:r>
              <a:rPr lang="ru-RU" sz="2000" dirty="0" smtClean="0">
                <a:ln w="12700">
                  <a:noFill/>
                </a:ln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200" dirty="0" smtClean="0">
                <a:ln w="12700">
                  <a:noFill/>
                </a:ln>
                <a:solidFill>
                  <a:schemeClr val="tx1"/>
                </a:solidFill>
                <a:ea typeface="+mn-ea"/>
                <a:cs typeface="+mn-cs"/>
              </a:rPr>
              <a:t>РУБ.</a:t>
            </a:r>
          </a:p>
        </p:txBody>
      </p:sp>
      <p:sp>
        <p:nvSpPr>
          <p:cNvPr id="182" name="object 77"/>
          <p:cNvSpPr txBox="1"/>
          <p:nvPr/>
        </p:nvSpPr>
        <p:spPr>
          <a:xfrm>
            <a:off x="7524328" y="4869160"/>
            <a:ext cx="937260" cy="33598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/>
            <a:r>
              <a:rPr lang="ru-RU" sz="1000" b="1" dirty="0">
                <a:latin typeface="Calibri"/>
                <a:cs typeface="Calibri"/>
              </a:rPr>
              <a:t>ОБЛАСТНОЙ</a:t>
            </a:r>
            <a:r>
              <a:rPr sz="1000" b="1" dirty="0">
                <a:latin typeface="Calibri"/>
                <a:cs typeface="Calibri"/>
              </a:rPr>
              <a:t>  </a:t>
            </a:r>
            <a:r>
              <a:rPr sz="1000" b="1" spc="-5" dirty="0">
                <a:latin typeface="Calibri"/>
                <a:cs typeface="Calibri"/>
              </a:rPr>
              <a:t>БЮДЖЕТ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7409397" y="5199756"/>
            <a:ext cx="902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cs typeface="Calibri"/>
              </a:rPr>
              <a:t>4,0</a:t>
            </a:r>
            <a:r>
              <a:rPr lang="ru-RU" sz="1200" b="1" dirty="0" smtClean="0">
                <a:cs typeface="Calibri"/>
              </a:rPr>
              <a:t> </a:t>
            </a:r>
            <a:r>
              <a:rPr lang="ru-RU" sz="800" b="1" spc="-35" dirty="0" smtClean="0">
                <a:cs typeface="Calibri"/>
              </a:rPr>
              <a:t>МЛН </a:t>
            </a:r>
            <a:r>
              <a:rPr lang="ru-RU" sz="800" b="1" spc="-5" dirty="0" smtClean="0">
                <a:cs typeface="Calibri"/>
              </a:rPr>
              <a:t>РУБ</a:t>
            </a:r>
            <a:endParaRPr lang="ru-RU" sz="800" dirty="0">
              <a:cs typeface="Calibri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424999" y="5805264"/>
            <a:ext cx="102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cs typeface="Calibri"/>
              </a:rPr>
              <a:t>11,5</a:t>
            </a:r>
            <a:r>
              <a:rPr lang="ru-RU" sz="1200" b="1" dirty="0" smtClean="0">
                <a:cs typeface="Calibri"/>
              </a:rPr>
              <a:t> </a:t>
            </a:r>
            <a:r>
              <a:rPr lang="ru-RU" sz="800" b="1" spc="-10" dirty="0" smtClean="0">
                <a:cs typeface="Calibri"/>
              </a:rPr>
              <a:t>МЛН</a:t>
            </a:r>
            <a:r>
              <a:rPr lang="ru-RU" sz="800" b="1" spc="-35" dirty="0" smtClean="0">
                <a:cs typeface="Calibri"/>
              </a:rPr>
              <a:t> </a:t>
            </a:r>
            <a:r>
              <a:rPr lang="ru-RU" sz="800" b="1" spc="-5" dirty="0">
                <a:cs typeface="Calibri"/>
              </a:rPr>
              <a:t>РУБ</a:t>
            </a:r>
            <a:endParaRPr lang="ru-RU" sz="800" dirty="0">
              <a:cs typeface="Calibri"/>
            </a:endParaRPr>
          </a:p>
        </p:txBody>
      </p:sp>
      <p:cxnSp>
        <p:nvCxnSpPr>
          <p:cNvPr id="185" name="Прямая соединительная линия 184"/>
          <p:cNvCxnSpPr/>
          <p:nvPr/>
        </p:nvCxnSpPr>
        <p:spPr>
          <a:xfrm flipH="1">
            <a:off x="7516513" y="5229200"/>
            <a:ext cx="9597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flipH="1">
            <a:off x="7516513" y="6137880"/>
            <a:ext cx="9597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Овал 188"/>
          <p:cNvSpPr/>
          <p:nvPr/>
        </p:nvSpPr>
        <p:spPr>
          <a:xfrm>
            <a:off x="7308304" y="4941168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Овал 189"/>
          <p:cNvSpPr/>
          <p:nvPr/>
        </p:nvSpPr>
        <p:spPr>
          <a:xfrm>
            <a:off x="7308304" y="6237312"/>
            <a:ext cx="144016" cy="14401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object 77"/>
          <p:cNvSpPr txBox="1"/>
          <p:nvPr/>
        </p:nvSpPr>
        <p:spPr>
          <a:xfrm>
            <a:off x="7524328" y="6165304"/>
            <a:ext cx="937260" cy="33598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/>
            <a:r>
              <a:rPr lang="ru-RU" sz="1000" b="1" dirty="0" smtClean="0">
                <a:latin typeface="Calibri"/>
                <a:cs typeface="Calibri"/>
              </a:rPr>
              <a:t>ФЕДЕРАЛЬНЫЙ</a:t>
            </a:r>
          </a:p>
          <a:p>
            <a:pPr marR="5080"/>
            <a:r>
              <a:rPr sz="1000" b="1" spc="-5" dirty="0" smtClean="0">
                <a:latin typeface="Calibri"/>
                <a:cs typeface="Calibri"/>
              </a:rPr>
              <a:t>БЮДЖЕТ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92" name="Рисунок 1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57" y="5661248"/>
            <a:ext cx="2603535" cy="980590"/>
          </a:xfrm>
          <a:prstGeom prst="rect">
            <a:avLst/>
          </a:prstGeom>
        </p:spPr>
      </p:pic>
      <p:sp>
        <p:nvSpPr>
          <p:cNvPr id="197" name="object 89"/>
          <p:cNvSpPr txBox="1"/>
          <p:nvPr/>
        </p:nvSpPr>
        <p:spPr>
          <a:xfrm>
            <a:off x="323528" y="1121803"/>
            <a:ext cx="4608512" cy="5790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ru-RU" sz="1200" b="1" dirty="0" smtClean="0"/>
              <a:t>ПРИВЛЕЧЕНИЕ ВОСТРЕБОВАННЫХ ТРУДОВЫХ РЕСУРСОВ ИЗ ДРУГИХ СУБЪЕКТОВ РОССИЙСКОЙ ФЕДЕРАЦИИ ДЛЯ ЗАМЕЩЕНИЯ РАБОЧИХ МЕСТ</a:t>
            </a:r>
            <a:endParaRPr lang="ru-RU" sz="1200" b="1" dirty="0"/>
          </a:p>
        </p:txBody>
      </p:sp>
      <p:grpSp>
        <p:nvGrpSpPr>
          <p:cNvPr id="2" name="Группа 223"/>
          <p:cNvGrpSpPr/>
          <p:nvPr/>
        </p:nvGrpSpPr>
        <p:grpSpPr>
          <a:xfrm>
            <a:off x="323528" y="836713"/>
            <a:ext cx="1872208" cy="216023"/>
            <a:chOff x="323528" y="1124744"/>
            <a:chExt cx="1872208" cy="216023"/>
          </a:xfrm>
        </p:grpSpPr>
        <p:sp>
          <p:nvSpPr>
            <p:cNvPr id="196" name="object 97"/>
            <p:cNvSpPr/>
            <p:nvPr/>
          </p:nvSpPr>
          <p:spPr>
            <a:xfrm>
              <a:off x="323528" y="1124744"/>
              <a:ext cx="1872208" cy="2160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 dirty="0">
                <a:solidFill>
                  <a:schemeClr val="bg1"/>
                </a:solidFill>
              </a:endParaRPr>
            </a:p>
          </p:txBody>
        </p:sp>
        <p:sp>
          <p:nvSpPr>
            <p:cNvPr id="198" name="object 22"/>
            <p:cNvSpPr txBox="1"/>
            <p:nvPr/>
          </p:nvSpPr>
          <p:spPr>
            <a:xfrm>
              <a:off x="358686" y="1124744"/>
              <a:ext cx="1477010" cy="189796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80"/>
                </a:spcBef>
              </a:pPr>
              <a:r>
                <a:rPr lang="ru-RU" sz="10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ЦЕЛЬ ПРОГРАММЫ</a:t>
              </a:r>
              <a:endParaRPr sz="10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" name="Группа 219"/>
          <p:cNvGrpSpPr/>
          <p:nvPr/>
        </p:nvGrpSpPr>
        <p:grpSpPr>
          <a:xfrm>
            <a:off x="179512" y="3675751"/>
            <a:ext cx="2029183" cy="1481441"/>
            <a:chOff x="395536" y="1659527"/>
            <a:chExt cx="2029183" cy="1481441"/>
          </a:xfrm>
        </p:grpSpPr>
        <p:grpSp>
          <p:nvGrpSpPr>
            <p:cNvPr id="4" name="Группа 217"/>
            <p:cNvGrpSpPr/>
            <p:nvPr/>
          </p:nvGrpSpPr>
          <p:grpSpPr>
            <a:xfrm>
              <a:off x="395536" y="2060848"/>
              <a:ext cx="2029183" cy="1080120"/>
              <a:chOff x="395536" y="2060848"/>
              <a:chExt cx="2029183" cy="1080120"/>
            </a:xfrm>
          </p:grpSpPr>
          <p:pic>
            <p:nvPicPr>
              <p:cNvPr id="199" name="Рисунок 1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2060848"/>
                <a:ext cx="2029183" cy="1080000"/>
              </a:xfrm>
              <a:prstGeom prst="rect">
                <a:avLst/>
              </a:prstGeom>
            </p:spPr>
          </p:pic>
          <p:sp>
            <p:nvSpPr>
              <p:cNvPr id="213" name="Дуга 212"/>
              <p:cNvSpPr/>
              <p:nvPr/>
            </p:nvSpPr>
            <p:spPr>
              <a:xfrm>
                <a:off x="827584" y="2492896"/>
                <a:ext cx="648072" cy="648072"/>
              </a:xfrm>
              <a:prstGeom prst="arc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5" name="Дуга 214"/>
            <p:cNvSpPr/>
            <p:nvPr/>
          </p:nvSpPr>
          <p:spPr>
            <a:xfrm rot="9167763">
              <a:off x="747664" y="1659527"/>
              <a:ext cx="770594" cy="1297625"/>
            </a:xfrm>
            <a:prstGeom prst="arc">
              <a:avLst>
                <a:gd name="adj1" fmla="val 16537040"/>
                <a:gd name="adj2" fmla="val 0"/>
              </a:avLst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2" name="object 89"/>
          <p:cNvSpPr txBox="1"/>
          <p:nvPr/>
        </p:nvSpPr>
        <p:spPr>
          <a:xfrm>
            <a:off x="323528" y="2242573"/>
            <a:ext cx="4608512" cy="3943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ru-RU" sz="1200" b="1" dirty="0" smtClean="0"/>
              <a:t>РАБОТОДАТЕЛИ, ИСПЫТЫВАЮЩИЕ ПОТРЕБНОСТЬ В ПРИВЛЕЧЕНИИ ТРУДОВЫХ РЕСУРСОВ</a:t>
            </a:r>
          </a:p>
        </p:txBody>
      </p:sp>
      <p:grpSp>
        <p:nvGrpSpPr>
          <p:cNvPr id="5" name="Группа 224"/>
          <p:cNvGrpSpPr/>
          <p:nvPr/>
        </p:nvGrpSpPr>
        <p:grpSpPr>
          <a:xfrm>
            <a:off x="323528" y="1988841"/>
            <a:ext cx="1872208" cy="216023"/>
            <a:chOff x="323528" y="1124744"/>
            <a:chExt cx="1872208" cy="216023"/>
          </a:xfrm>
        </p:grpSpPr>
        <p:sp>
          <p:nvSpPr>
            <p:cNvPr id="226" name="object 97"/>
            <p:cNvSpPr/>
            <p:nvPr/>
          </p:nvSpPr>
          <p:spPr>
            <a:xfrm>
              <a:off x="323528" y="1124744"/>
              <a:ext cx="1872208" cy="2160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 dirty="0">
                <a:solidFill>
                  <a:schemeClr val="bg1"/>
                </a:solidFill>
              </a:endParaRPr>
            </a:p>
          </p:txBody>
        </p:sp>
        <p:sp>
          <p:nvSpPr>
            <p:cNvPr id="227" name="object 22"/>
            <p:cNvSpPr txBox="1"/>
            <p:nvPr/>
          </p:nvSpPr>
          <p:spPr>
            <a:xfrm>
              <a:off x="358686" y="1124744"/>
              <a:ext cx="1477010" cy="189796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80"/>
                </a:spcBef>
              </a:pPr>
              <a:r>
                <a:rPr lang="ru-RU" sz="10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УЧАСТНИКИ</a:t>
              </a:r>
              <a:endParaRPr sz="10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6" name="Группа 227"/>
          <p:cNvGrpSpPr/>
          <p:nvPr/>
        </p:nvGrpSpPr>
        <p:grpSpPr>
          <a:xfrm>
            <a:off x="323528" y="2924944"/>
            <a:ext cx="1872208" cy="216023"/>
            <a:chOff x="323528" y="1124744"/>
            <a:chExt cx="1872208" cy="216023"/>
          </a:xfrm>
        </p:grpSpPr>
        <p:sp>
          <p:nvSpPr>
            <p:cNvPr id="229" name="object 97"/>
            <p:cNvSpPr/>
            <p:nvPr/>
          </p:nvSpPr>
          <p:spPr>
            <a:xfrm>
              <a:off x="323528" y="1124744"/>
              <a:ext cx="1872208" cy="2160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 dirty="0">
                <a:solidFill>
                  <a:schemeClr val="bg1"/>
                </a:solidFill>
              </a:endParaRPr>
            </a:p>
          </p:txBody>
        </p:sp>
        <p:sp>
          <p:nvSpPr>
            <p:cNvPr id="230" name="object 22"/>
            <p:cNvSpPr txBox="1"/>
            <p:nvPr/>
          </p:nvSpPr>
          <p:spPr>
            <a:xfrm>
              <a:off x="358686" y="1124744"/>
              <a:ext cx="1837050" cy="189796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80"/>
                </a:spcBef>
              </a:pPr>
              <a:r>
                <a:rPr lang="ru-RU" sz="10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МЕХАНИЗМ РЕАЛИЗАЦИИ</a:t>
              </a:r>
              <a:endParaRPr sz="1000" dirty="0">
                <a:latin typeface="Century Gothic"/>
                <a:cs typeface="Century Gothic"/>
              </a:endParaRPr>
            </a:p>
          </p:txBody>
        </p:sp>
      </p:grpSp>
      <p:sp>
        <p:nvSpPr>
          <p:cNvPr id="231" name="object 89"/>
          <p:cNvSpPr txBox="1"/>
          <p:nvPr/>
        </p:nvSpPr>
        <p:spPr>
          <a:xfrm>
            <a:off x="323528" y="3212976"/>
            <a:ext cx="4608512" cy="3943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ru-RU" sz="1200" b="1" dirty="0" smtClean="0"/>
              <a:t>ПРЕДОСТАВЛЕНИЕ ФИНАНСОВОЙ ПОДДЕРЖКИ РАБОТОДАТЕЛЮ ДЛЯ ПРИВЛЕЧЕНИЯ И ЗАКРЕПЛЕНИЯ РАБОТНИКА НА ПРЕДПРИЯТИИ</a:t>
            </a:r>
          </a:p>
        </p:txBody>
      </p:sp>
      <p:sp>
        <p:nvSpPr>
          <p:cNvPr id="50" name="Полилиния 49"/>
          <p:cNvSpPr/>
          <p:nvPr/>
        </p:nvSpPr>
        <p:spPr>
          <a:xfrm>
            <a:off x="219075" y="4524375"/>
            <a:ext cx="138113" cy="100013"/>
          </a:xfrm>
          <a:custGeom>
            <a:avLst/>
            <a:gdLst>
              <a:gd name="connsiteX0" fmla="*/ 14070 w 227045"/>
              <a:gd name="connsiteY0" fmla="*/ 90487 h 189366"/>
              <a:gd name="connsiteX1" fmla="*/ 104558 w 227045"/>
              <a:gd name="connsiteY1" fmla="*/ 92868 h 189366"/>
              <a:gd name="connsiteX2" fmla="*/ 111701 w 227045"/>
              <a:gd name="connsiteY2" fmla="*/ 95250 h 189366"/>
              <a:gd name="connsiteX3" fmla="*/ 118845 w 227045"/>
              <a:gd name="connsiteY3" fmla="*/ 100012 h 189366"/>
              <a:gd name="connsiteX4" fmla="*/ 128370 w 227045"/>
              <a:gd name="connsiteY4" fmla="*/ 121443 h 189366"/>
              <a:gd name="connsiteX5" fmla="*/ 130751 w 227045"/>
              <a:gd name="connsiteY5" fmla="*/ 128587 h 189366"/>
              <a:gd name="connsiteX6" fmla="*/ 133133 w 227045"/>
              <a:gd name="connsiteY6" fmla="*/ 154781 h 189366"/>
              <a:gd name="connsiteX7" fmla="*/ 142658 w 227045"/>
              <a:gd name="connsiteY7" fmla="*/ 161925 h 189366"/>
              <a:gd name="connsiteX8" fmla="*/ 147420 w 227045"/>
              <a:gd name="connsiteY8" fmla="*/ 169068 h 189366"/>
              <a:gd name="connsiteX9" fmla="*/ 164089 w 227045"/>
              <a:gd name="connsiteY9" fmla="*/ 176212 h 189366"/>
              <a:gd name="connsiteX10" fmla="*/ 173614 w 227045"/>
              <a:gd name="connsiteY10" fmla="*/ 185737 h 189366"/>
              <a:gd name="connsiteX11" fmla="*/ 175995 w 227045"/>
              <a:gd name="connsiteY11" fmla="*/ 178593 h 189366"/>
              <a:gd name="connsiteX12" fmla="*/ 180758 w 227045"/>
              <a:gd name="connsiteY12" fmla="*/ 171450 h 189366"/>
              <a:gd name="connsiteX13" fmla="*/ 202189 w 227045"/>
              <a:gd name="connsiteY13" fmla="*/ 161925 h 189366"/>
              <a:gd name="connsiteX14" fmla="*/ 216476 w 227045"/>
              <a:gd name="connsiteY14" fmla="*/ 157162 h 189366"/>
              <a:gd name="connsiteX15" fmla="*/ 214095 w 227045"/>
              <a:gd name="connsiteY15" fmla="*/ 123825 h 189366"/>
              <a:gd name="connsiteX16" fmla="*/ 209333 w 227045"/>
              <a:gd name="connsiteY16" fmla="*/ 116681 h 189366"/>
              <a:gd name="connsiteX17" fmla="*/ 206951 w 227045"/>
              <a:gd name="connsiteY17" fmla="*/ 109537 h 189366"/>
              <a:gd name="connsiteX18" fmla="*/ 197426 w 227045"/>
              <a:gd name="connsiteY18" fmla="*/ 88106 h 189366"/>
              <a:gd name="connsiteX19" fmla="*/ 180758 w 227045"/>
              <a:gd name="connsiteY19" fmla="*/ 85725 h 189366"/>
              <a:gd name="connsiteX20" fmla="*/ 166470 w 227045"/>
              <a:gd name="connsiteY20" fmla="*/ 90487 h 189366"/>
              <a:gd name="connsiteX21" fmla="*/ 159326 w 227045"/>
              <a:gd name="connsiteY21" fmla="*/ 92868 h 189366"/>
              <a:gd name="connsiteX22" fmla="*/ 152183 w 227045"/>
              <a:gd name="connsiteY22" fmla="*/ 88106 h 189366"/>
              <a:gd name="connsiteX23" fmla="*/ 145039 w 227045"/>
              <a:gd name="connsiteY23" fmla="*/ 59531 h 189366"/>
              <a:gd name="connsiteX24" fmla="*/ 142658 w 227045"/>
              <a:gd name="connsiteY24" fmla="*/ 52387 h 189366"/>
              <a:gd name="connsiteX25" fmla="*/ 140276 w 227045"/>
              <a:gd name="connsiteY25" fmla="*/ 42862 h 189366"/>
              <a:gd name="connsiteX26" fmla="*/ 135514 w 227045"/>
              <a:gd name="connsiteY26" fmla="*/ 28575 h 189366"/>
              <a:gd name="connsiteX27" fmla="*/ 128370 w 227045"/>
              <a:gd name="connsiteY27" fmla="*/ 21431 h 189366"/>
              <a:gd name="connsiteX28" fmla="*/ 90270 w 227045"/>
              <a:gd name="connsiteY28" fmla="*/ 23812 h 189366"/>
              <a:gd name="connsiteX29" fmla="*/ 80745 w 227045"/>
              <a:gd name="connsiteY29" fmla="*/ 28575 h 189366"/>
              <a:gd name="connsiteX30" fmla="*/ 73601 w 227045"/>
              <a:gd name="connsiteY30" fmla="*/ 30956 h 189366"/>
              <a:gd name="connsiteX31" fmla="*/ 61695 w 227045"/>
              <a:gd name="connsiteY31" fmla="*/ 28575 h 189366"/>
              <a:gd name="connsiteX32" fmla="*/ 52170 w 227045"/>
              <a:gd name="connsiteY32" fmla="*/ 26193 h 189366"/>
              <a:gd name="connsiteX33" fmla="*/ 49789 w 227045"/>
              <a:gd name="connsiteY33" fmla="*/ 19050 h 189366"/>
              <a:gd name="connsiteX34" fmla="*/ 42645 w 227045"/>
              <a:gd name="connsiteY34" fmla="*/ 14287 h 189366"/>
              <a:gd name="connsiteX35" fmla="*/ 16451 w 227045"/>
              <a:gd name="connsiteY35" fmla="*/ 14287 h 189366"/>
              <a:gd name="connsiteX36" fmla="*/ 14070 w 227045"/>
              <a:gd name="connsiteY36" fmla="*/ 7143 h 189366"/>
              <a:gd name="connsiteX37" fmla="*/ 9308 w 227045"/>
              <a:gd name="connsiteY37" fmla="*/ 0 h 189366"/>
              <a:gd name="connsiteX38" fmla="*/ 9308 w 227045"/>
              <a:gd name="connsiteY38" fmla="*/ 76200 h 189366"/>
              <a:gd name="connsiteX39" fmla="*/ 14070 w 227045"/>
              <a:gd name="connsiteY39" fmla="*/ 83343 h 189366"/>
              <a:gd name="connsiteX40" fmla="*/ 14070 w 227045"/>
              <a:gd name="connsiteY40" fmla="*/ 90487 h 18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7045" h="189366">
                <a:moveTo>
                  <a:pt x="14070" y="90487"/>
                </a:moveTo>
                <a:cubicBezTo>
                  <a:pt x="44233" y="91281"/>
                  <a:pt x="74421" y="91398"/>
                  <a:pt x="104558" y="92868"/>
                </a:cubicBezTo>
                <a:cubicBezTo>
                  <a:pt x="107065" y="92990"/>
                  <a:pt x="109456" y="94127"/>
                  <a:pt x="111701" y="95250"/>
                </a:cubicBezTo>
                <a:cubicBezTo>
                  <a:pt x="114261" y="96530"/>
                  <a:pt x="116464" y="98425"/>
                  <a:pt x="118845" y="100012"/>
                </a:cubicBezTo>
                <a:cubicBezTo>
                  <a:pt x="126393" y="111332"/>
                  <a:pt x="122703" y="104441"/>
                  <a:pt x="128370" y="121443"/>
                </a:cubicBezTo>
                <a:lnTo>
                  <a:pt x="130751" y="128587"/>
                </a:lnTo>
                <a:cubicBezTo>
                  <a:pt x="131545" y="137318"/>
                  <a:pt x="130184" y="146524"/>
                  <a:pt x="133133" y="154781"/>
                </a:cubicBezTo>
                <a:cubicBezTo>
                  <a:pt x="134468" y="158519"/>
                  <a:pt x="139852" y="159119"/>
                  <a:pt x="142658" y="161925"/>
                </a:cubicBezTo>
                <a:cubicBezTo>
                  <a:pt x="144681" y="163948"/>
                  <a:pt x="145397" y="167045"/>
                  <a:pt x="147420" y="169068"/>
                </a:cubicBezTo>
                <a:cubicBezTo>
                  <a:pt x="152902" y="174550"/>
                  <a:pt x="156801" y="174390"/>
                  <a:pt x="164089" y="176212"/>
                </a:cubicBezTo>
                <a:cubicBezTo>
                  <a:pt x="164996" y="178933"/>
                  <a:pt x="166356" y="189366"/>
                  <a:pt x="173614" y="185737"/>
                </a:cubicBezTo>
                <a:cubicBezTo>
                  <a:pt x="175859" y="184614"/>
                  <a:pt x="174872" y="180838"/>
                  <a:pt x="175995" y="178593"/>
                </a:cubicBezTo>
                <a:cubicBezTo>
                  <a:pt x="177275" y="176033"/>
                  <a:pt x="178926" y="173648"/>
                  <a:pt x="180758" y="171450"/>
                </a:cubicBezTo>
                <a:cubicBezTo>
                  <a:pt x="189273" y="161232"/>
                  <a:pt x="187507" y="164372"/>
                  <a:pt x="202189" y="161925"/>
                </a:cubicBezTo>
                <a:lnTo>
                  <a:pt x="216476" y="157162"/>
                </a:lnTo>
                <a:cubicBezTo>
                  <a:pt x="227045" y="153639"/>
                  <a:pt x="216031" y="134796"/>
                  <a:pt x="214095" y="123825"/>
                </a:cubicBezTo>
                <a:cubicBezTo>
                  <a:pt x="213598" y="121007"/>
                  <a:pt x="210613" y="119241"/>
                  <a:pt x="209333" y="116681"/>
                </a:cubicBezTo>
                <a:cubicBezTo>
                  <a:pt x="208210" y="114436"/>
                  <a:pt x="208074" y="111782"/>
                  <a:pt x="206951" y="109537"/>
                </a:cubicBezTo>
                <a:cubicBezTo>
                  <a:pt x="195632" y="86898"/>
                  <a:pt x="209713" y="124961"/>
                  <a:pt x="197426" y="88106"/>
                </a:cubicBezTo>
                <a:cubicBezTo>
                  <a:pt x="195651" y="82782"/>
                  <a:pt x="186314" y="86519"/>
                  <a:pt x="180758" y="85725"/>
                </a:cubicBezTo>
                <a:lnTo>
                  <a:pt x="166470" y="90487"/>
                </a:lnTo>
                <a:lnTo>
                  <a:pt x="159326" y="92868"/>
                </a:lnTo>
                <a:cubicBezTo>
                  <a:pt x="156945" y="91281"/>
                  <a:pt x="153700" y="90533"/>
                  <a:pt x="152183" y="88106"/>
                </a:cubicBezTo>
                <a:cubicBezTo>
                  <a:pt x="147204" y="80140"/>
                  <a:pt x="146984" y="68285"/>
                  <a:pt x="145039" y="59531"/>
                </a:cubicBezTo>
                <a:cubicBezTo>
                  <a:pt x="144495" y="57081"/>
                  <a:pt x="143348" y="54801"/>
                  <a:pt x="142658" y="52387"/>
                </a:cubicBezTo>
                <a:cubicBezTo>
                  <a:pt x="141759" y="49240"/>
                  <a:pt x="141216" y="45997"/>
                  <a:pt x="140276" y="42862"/>
                </a:cubicBezTo>
                <a:cubicBezTo>
                  <a:pt x="138833" y="38054"/>
                  <a:pt x="139064" y="32125"/>
                  <a:pt x="135514" y="28575"/>
                </a:cubicBezTo>
                <a:lnTo>
                  <a:pt x="128370" y="21431"/>
                </a:lnTo>
                <a:cubicBezTo>
                  <a:pt x="115670" y="22225"/>
                  <a:pt x="102854" y="21924"/>
                  <a:pt x="90270" y="23812"/>
                </a:cubicBezTo>
                <a:cubicBezTo>
                  <a:pt x="86759" y="24339"/>
                  <a:pt x="84008" y="27177"/>
                  <a:pt x="80745" y="28575"/>
                </a:cubicBezTo>
                <a:cubicBezTo>
                  <a:pt x="78438" y="29564"/>
                  <a:pt x="75982" y="30162"/>
                  <a:pt x="73601" y="30956"/>
                </a:cubicBezTo>
                <a:cubicBezTo>
                  <a:pt x="69632" y="30162"/>
                  <a:pt x="65646" y="29453"/>
                  <a:pt x="61695" y="28575"/>
                </a:cubicBezTo>
                <a:cubicBezTo>
                  <a:pt x="58500" y="27865"/>
                  <a:pt x="54726" y="28238"/>
                  <a:pt x="52170" y="26193"/>
                </a:cubicBezTo>
                <a:cubicBezTo>
                  <a:pt x="50210" y="24625"/>
                  <a:pt x="51357" y="21010"/>
                  <a:pt x="49789" y="19050"/>
                </a:cubicBezTo>
                <a:cubicBezTo>
                  <a:pt x="48001" y="16815"/>
                  <a:pt x="45026" y="15875"/>
                  <a:pt x="42645" y="14287"/>
                </a:cubicBezTo>
                <a:cubicBezTo>
                  <a:pt x="41071" y="14484"/>
                  <a:pt x="21834" y="19670"/>
                  <a:pt x="16451" y="14287"/>
                </a:cubicBezTo>
                <a:cubicBezTo>
                  <a:pt x="14676" y="12512"/>
                  <a:pt x="15192" y="9388"/>
                  <a:pt x="14070" y="7143"/>
                </a:cubicBezTo>
                <a:cubicBezTo>
                  <a:pt x="12790" y="4583"/>
                  <a:pt x="10895" y="2381"/>
                  <a:pt x="9308" y="0"/>
                </a:cubicBezTo>
                <a:cubicBezTo>
                  <a:pt x="0" y="27911"/>
                  <a:pt x="3529" y="14561"/>
                  <a:pt x="9308" y="76200"/>
                </a:cubicBezTo>
                <a:cubicBezTo>
                  <a:pt x="9575" y="79049"/>
                  <a:pt x="12483" y="80962"/>
                  <a:pt x="14070" y="83343"/>
                </a:cubicBezTo>
                <a:lnTo>
                  <a:pt x="14070" y="90487"/>
                </a:lnTo>
                <a:close/>
              </a:path>
            </a:pathLst>
          </a:custGeom>
          <a:solidFill>
            <a:srgbClr val="9A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Заголовок 1">
            <a:extLst>
              <a:ext uri="{FF2B5EF4-FFF2-40B4-BE49-F238E27FC236}">
                <a16:creationId xmlns="" xmlns:a16="http://schemas.microsoft.com/office/drawing/2014/main" id="{734CCD22-1ECB-42B7-AEDE-7321E2945A93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7272808" cy="452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Century Gothic"/>
                <a:cs typeface="Century Gothic"/>
              </a:rPr>
              <a:t>ПРОГРАММА ПОВЫШЕНИЯ МОБИЛЬНОСТИ ТРУДОВЫХ РЕСУРСОВ</a:t>
            </a:r>
            <a:endParaRPr lang="ru-RU" sz="1500" dirty="0">
              <a:latin typeface="Century Gothic"/>
              <a:cs typeface="Century Gothic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5576" y="548680"/>
            <a:ext cx="6768752" cy="552347"/>
            <a:chOff x="1403648" y="908720"/>
            <a:chExt cx="6768752" cy="552347"/>
          </a:xfrm>
        </p:grpSpPr>
        <p:sp>
          <p:nvSpPr>
            <p:cNvPr id="49" name="object 107"/>
            <p:cNvSpPr/>
            <p:nvPr/>
          </p:nvSpPr>
          <p:spPr>
            <a:xfrm>
              <a:off x="1547664" y="908720"/>
              <a:ext cx="6624736" cy="5394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2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      СУБЪЕКТЫ РОССИЙСКОЙ ФЕДЕРАЦИИ, ИЗ КОТОРЫХ ПРИВЛЕЧЕНИЕ ТРУДОВЫХ РЕСУРСОВ В РАМКАХ ПРОГРАММЫ НЕ РАЗРЕШЕНО</a:t>
              </a:r>
              <a:endParaRPr lang="ru-RU" sz="1200" dirty="0">
                <a:latin typeface="Century Gothic"/>
                <a:cs typeface="Century Gothic"/>
              </a:endParaRPr>
            </a:p>
          </p:txBody>
        </p:sp>
        <p:sp>
          <p:nvSpPr>
            <p:cNvPr id="50" name="Прямоугольник с двумя скругленными противолежащими углами 49"/>
            <p:cNvSpPr/>
            <p:nvPr/>
          </p:nvSpPr>
          <p:spPr>
            <a:xfrm>
              <a:off x="1403648" y="908720"/>
              <a:ext cx="576064" cy="552347"/>
            </a:xfrm>
            <a:prstGeom prst="round2DiagRect">
              <a:avLst>
                <a:gd name="adj1" fmla="val 48905"/>
                <a:gd name="adj2" fmla="val 0"/>
              </a:avLst>
            </a:prstGeom>
            <a:solidFill>
              <a:srgbClr val="AD1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!</a:t>
              </a:r>
              <a:endParaRPr lang="ru-RU" sz="2000" dirty="0">
                <a:latin typeface="Century Gothic"/>
                <a:cs typeface="Century Gothic"/>
              </a:endParaRPr>
            </a:p>
          </p:txBody>
        </p:sp>
      </p:grp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64000"/>
              </p:ext>
            </p:extLst>
          </p:nvPr>
        </p:nvGraphicFramePr>
        <p:xfrm>
          <a:off x="6948264" y="1772816"/>
          <a:ext cx="2123728" cy="3581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728">
                  <a:extLst>
                    <a:ext uri="{9D8B030D-6E8A-4147-A177-3AD203B41FA5}">
                      <a16:colId xmlns:a16="http://schemas.microsoft.com/office/drawing/2014/main" xmlns="" val="1345366998"/>
                    </a:ext>
                  </a:extLst>
                </a:gridCol>
              </a:tblGrid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Республика</a:t>
                      </a:r>
                      <a:r>
                        <a:rPr lang="ru-RU" sz="1300" b="1" baseline="0" dirty="0" smtClean="0"/>
                        <a:t> Бурятия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794427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Республика Саха (Якутия)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379374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Забайкальский край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1799655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Камчатский край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9844018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Приморский край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0846560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Хабаровский край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5838233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Амурская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6211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Магаданская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Сахалинская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Еврейская</a:t>
                      </a:r>
                      <a:r>
                        <a:rPr lang="ru-RU" sz="1300" b="1" baseline="0" dirty="0" smtClean="0"/>
                        <a:t> автономная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Чукотский автономный округ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object 4"/>
          <p:cNvSpPr/>
          <p:nvPr/>
        </p:nvSpPr>
        <p:spPr>
          <a:xfrm>
            <a:off x="6948264" y="1196752"/>
            <a:ext cx="1944216" cy="28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500" b="1" dirty="0" smtClean="0"/>
              <a:t>ДФО</a:t>
            </a:r>
            <a:endParaRPr lang="ru-RU" sz="1500" b="1" dirty="0"/>
          </a:p>
        </p:txBody>
      </p:sp>
      <p:sp>
        <p:nvSpPr>
          <p:cNvPr id="59" name="object 50"/>
          <p:cNvSpPr/>
          <p:nvPr/>
        </p:nvSpPr>
        <p:spPr>
          <a:xfrm>
            <a:off x="6948264" y="1196752"/>
            <a:ext cx="1944216" cy="525532"/>
          </a:xfrm>
          <a:custGeom>
            <a:avLst/>
            <a:gdLst/>
            <a:ahLst/>
            <a:cxnLst/>
            <a:rect l="l" t="t" r="r" b="b"/>
            <a:pathLst>
              <a:path w="1980564" h="957579">
                <a:moveTo>
                  <a:pt x="0" y="0"/>
                </a:moveTo>
                <a:lnTo>
                  <a:pt x="1979999" y="0"/>
                </a:lnTo>
                <a:lnTo>
                  <a:pt x="1979999" y="957107"/>
                </a:lnTo>
                <a:lnTo>
                  <a:pt x="0" y="957107"/>
                </a:lnTo>
                <a:lnTo>
                  <a:pt x="0" y="0"/>
                </a:lnTo>
                <a:close/>
              </a:path>
            </a:pathLst>
          </a:custGeom>
          <a:ln w="28576">
            <a:solidFill>
              <a:srgbClr val="4F7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89"/>
          <p:cNvSpPr txBox="1"/>
          <p:nvPr/>
        </p:nvSpPr>
        <p:spPr>
          <a:xfrm>
            <a:off x="7236296" y="1484784"/>
            <a:ext cx="1440160" cy="216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just"/>
            <a:r>
              <a:rPr lang="ru-RU" sz="1200" b="1" dirty="0" smtClean="0"/>
              <a:t>11 РЕГИОНОВ (ВСЕ)</a:t>
            </a: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64000"/>
              </p:ext>
            </p:extLst>
          </p:nvPr>
        </p:nvGraphicFramePr>
        <p:xfrm>
          <a:off x="4932040" y="5730200"/>
          <a:ext cx="1800200" cy="57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1345366998"/>
                    </a:ext>
                  </a:extLst>
                </a:gridCol>
              </a:tblGrid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Иркутская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794427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Красноярский край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3793746"/>
                  </a:ext>
                </a:extLst>
              </a:tr>
            </a:tbl>
          </a:graphicData>
        </a:graphic>
      </p:graphicFrame>
      <p:sp>
        <p:nvSpPr>
          <p:cNvPr id="68" name="object 4"/>
          <p:cNvSpPr/>
          <p:nvPr/>
        </p:nvSpPr>
        <p:spPr>
          <a:xfrm>
            <a:off x="4932040" y="5157192"/>
            <a:ext cx="1800200" cy="28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500" b="1" dirty="0" smtClean="0"/>
              <a:t>СФО</a:t>
            </a:r>
            <a:endParaRPr lang="ru-RU" sz="1500" b="1" dirty="0"/>
          </a:p>
        </p:txBody>
      </p:sp>
      <p:sp>
        <p:nvSpPr>
          <p:cNvPr id="69" name="object 50"/>
          <p:cNvSpPr/>
          <p:nvPr/>
        </p:nvSpPr>
        <p:spPr>
          <a:xfrm>
            <a:off x="4932040" y="5154136"/>
            <a:ext cx="1800200" cy="525532"/>
          </a:xfrm>
          <a:custGeom>
            <a:avLst/>
            <a:gdLst/>
            <a:ahLst/>
            <a:cxnLst/>
            <a:rect l="l" t="t" r="r" b="b"/>
            <a:pathLst>
              <a:path w="1980564" h="957579">
                <a:moveTo>
                  <a:pt x="0" y="0"/>
                </a:moveTo>
                <a:lnTo>
                  <a:pt x="1979999" y="0"/>
                </a:lnTo>
                <a:lnTo>
                  <a:pt x="1979999" y="957107"/>
                </a:lnTo>
                <a:lnTo>
                  <a:pt x="0" y="957107"/>
                </a:lnTo>
                <a:lnTo>
                  <a:pt x="0" y="0"/>
                </a:lnTo>
                <a:close/>
              </a:path>
            </a:pathLst>
          </a:custGeom>
          <a:ln w="28576">
            <a:solidFill>
              <a:srgbClr val="4F7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89"/>
          <p:cNvSpPr txBox="1"/>
          <p:nvPr/>
        </p:nvSpPr>
        <p:spPr>
          <a:xfrm>
            <a:off x="5148064" y="5442168"/>
            <a:ext cx="1440160" cy="216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/>
            <a:r>
              <a:rPr lang="ru-RU" sz="1200" b="1" dirty="0" smtClean="0"/>
              <a:t>2 РЕГИОНА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64000"/>
              </p:ext>
            </p:extLst>
          </p:nvPr>
        </p:nvGraphicFramePr>
        <p:xfrm>
          <a:off x="2843808" y="5733256"/>
          <a:ext cx="1800200" cy="28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1345366998"/>
                    </a:ext>
                  </a:extLst>
                </a:gridCol>
              </a:tblGrid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Курганская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7944276"/>
                  </a:ext>
                </a:extLst>
              </a:tr>
            </a:tbl>
          </a:graphicData>
        </a:graphic>
      </p:graphicFrame>
      <p:sp>
        <p:nvSpPr>
          <p:cNvPr id="72" name="object 4"/>
          <p:cNvSpPr/>
          <p:nvPr/>
        </p:nvSpPr>
        <p:spPr>
          <a:xfrm>
            <a:off x="2843808" y="5157192"/>
            <a:ext cx="1800200" cy="28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500" b="1" dirty="0" smtClean="0"/>
              <a:t>УФО</a:t>
            </a:r>
            <a:endParaRPr lang="ru-RU" sz="1500" b="1" dirty="0"/>
          </a:p>
        </p:txBody>
      </p:sp>
      <p:sp>
        <p:nvSpPr>
          <p:cNvPr id="73" name="object 50"/>
          <p:cNvSpPr/>
          <p:nvPr/>
        </p:nvSpPr>
        <p:spPr>
          <a:xfrm>
            <a:off x="2843808" y="5157192"/>
            <a:ext cx="1800200" cy="525532"/>
          </a:xfrm>
          <a:custGeom>
            <a:avLst/>
            <a:gdLst/>
            <a:ahLst/>
            <a:cxnLst/>
            <a:rect l="l" t="t" r="r" b="b"/>
            <a:pathLst>
              <a:path w="1980564" h="957579">
                <a:moveTo>
                  <a:pt x="0" y="0"/>
                </a:moveTo>
                <a:lnTo>
                  <a:pt x="1979999" y="0"/>
                </a:lnTo>
                <a:lnTo>
                  <a:pt x="1979999" y="957107"/>
                </a:lnTo>
                <a:lnTo>
                  <a:pt x="0" y="957107"/>
                </a:lnTo>
                <a:lnTo>
                  <a:pt x="0" y="0"/>
                </a:lnTo>
                <a:close/>
              </a:path>
            </a:pathLst>
          </a:custGeom>
          <a:ln w="28576">
            <a:solidFill>
              <a:srgbClr val="4F7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89"/>
          <p:cNvSpPr txBox="1"/>
          <p:nvPr/>
        </p:nvSpPr>
        <p:spPr>
          <a:xfrm>
            <a:off x="3059832" y="5445224"/>
            <a:ext cx="1440160" cy="216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/>
            <a:r>
              <a:rPr lang="ru-RU" sz="1200" b="1" dirty="0" smtClean="0"/>
              <a:t>1 РЕГИОН</a:t>
            </a:r>
          </a:p>
        </p:txBody>
      </p:sp>
      <p:sp>
        <p:nvSpPr>
          <p:cNvPr id="76" name="object 4"/>
          <p:cNvSpPr/>
          <p:nvPr/>
        </p:nvSpPr>
        <p:spPr>
          <a:xfrm>
            <a:off x="755576" y="2792720"/>
            <a:ext cx="1800200" cy="28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500" b="1" dirty="0" smtClean="0"/>
              <a:t>ПФО</a:t>
            </a:r>
            <a:endParaRPr lang="ru-RU" sz="1500" b="1" dirty="0"/>
          </a:p>
        </p:txBody>
      </p:sp>
      <p:sp>
        <p:nvSpPr>
          <p:cNvPr id="77" name="object 50"/>
          <p:cNvSpPr/>
          <p:nvPr/>
        </p:nvSpPr>
        <p:spPr>
          <a:xfrm>
            <a:off x="755576" y="2792720"/>
            <a:ext cx="1800200" cy="525532"/>
          </a:xfrm>
          <a:custGeom>
            <a:avLst/>
            <a:gdLst/>
            <a:ahLst/>
            <a:cxnLst/>
            <a:rect l="l" t="t" r="r" b="b"/>
            <a:pathLst>
              <a:path w="1980564" h="957579">
                <a:moveTo>
                  <a:pt x="0" y="0"/>
                </a:moveTo>
                <a:lnTo>
                  <a:pt x="1979999" y="0"/>
                </a:lnTo>
                <a:lnTo>
                  <a:pt x="1979999" y="957107"/>
                </a:lnTo>
                <a:lnTo>
                  <a:pt x="0" y="957107"/>
                </a:lnTo>
                <a:lnTo>
                  <a:pt x="0" y="0"/>
                </a:lnTo>
                <a:close/>
              </a:path>
            </a:pathLst>
          </a:custGeom>
          <a:ln w="28576">
            <a:solidFill>
              <a:srgbClr val="4F7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89"/>
          <p:cNvSpPr txBox="1"/>
          <p:nvPr/>
        </p:nvSpPr>
        <p:spPr>
          <a:xfrm>
            <a:off x="971600" y="3080752"/>
            <a:ext cx="1440160" cy="216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/>
            <a:r>
              <a:rPr lang="ru-RU" sz="1200" b="1" dirty="0" smtClean="0"/>
              <a:t>4 РЕГИОНА</a:t>
            </a:r>
          </a:p>
        </p:txBody>
      </p:sp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64000"/>
              </p:ext>
            </p:extLst>
          </p:nvPr>
        </p:nvGraphicFramePr>
        <p:xfrm>
          <a:off x="755576" y="3368784"/>
          <a:ext cx="1800200" cy="135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1345366998"/>
                    </a:ext>
                  </a:extLst>
                </a:gridCol>
              </a:tblGrid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Пермский</a:t>
                      </a:r>
                      <a:r>
                        <a:rPr lang="ru-RU" sz="1300" b="1" baseline="0" dirty="0" smtClean="0"/>
                        <a:t> край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794427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Кировская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379374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Нижегородская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1799655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Ульяновская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9844018"/>
                  </a:ext>
                </a:extLst>
              </a:tr>
            </a:tbl>
          </a:graphicData>
        </a:graphic>
      </p:graphicFrame>
      <p:sp>
        <p:nvSpPr>
          <p:cNvPr id="80" name="object 4"/>
          <p:cNvSpPr/>
          <p:nvPr/>
        </p:nvSpPr>
        <p:spPr>
          <a:xfrm>
            <a:off x="755576" y="1208544"/>
            <a:ext cx="1800200" cy="28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500" b="1" dirty="0" smtClean="0"/>
              <a:t>ЦФО</a:t>
            </a:r>
            <a:endParaRPr lang="ru-RU" sz="1500" b="1" dirty="0"/>
          </a:p>
        </p:txBody>
      </p:sp>
      <p:sp>
        <p:nvSpPr>
          <p:cNvPr id="81" name="object 50"/>
          <p:cNvSpPr/>
          <p:nvPr/>
        </p:nvSpPr>
        <p:spPr>
          <a:xfrm>
            <a:off x="755576" y="1208544"/>
            <a:ext cx="1800200" cy="525532"/>
          </a:xfrm>
          <a:custGeom>
            <a:avLst/>
            <a:gdLst/>
            <a:ahLst/>
            <a:cxnLst/>
            <a:rect l="l" t="t" r="r" b="b"/>
            <a:pathLst>
              <a:path w="1980564" h="957579">
                <a:moveTo>
                  <a:pt x="0" y="0"/>
                </a:moveTo>
                <a:lnTo>
                  <a:pt x="1979999" y="0"/>
                </a:lnTo>
                <a:lnTo>
                  <a:pt x="1979999" y="957107"/>
                </a:lnTo>
                <a:lnTo>
                  <a:pt x="0" y="957107"/>
                </a:lnTo>
                <a:lnTo>
                  <a:pt x="0" y="0"/>
                </a:lnTo>
                <a:close/>
              </a:path>
            </a:pathLst>
          </a:custGeom>
          <a:ln w="28576">
            <a:solidFill>
              <a:srgbClr val="4F7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9"/>
          <p:cNvSpPr txBox="1"/>
          <p:nvPr/>
        </p:nvSpPr>
        <p:spPr>
          <a:xfrm>
            <a:off x="971600" y="1496576"/>
            <a:ext cx="1440160" cy="216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/>
            <a:r>
              <a:rPr lang="ru-RU" sz="1200" b="1" dirty="0" smtClean="0"/>
              <a:t>3 РЕГИОНА</a:t>
            </a:r>
          </a:p>
        </p:txBody>
      </p:sp>
      <p:graphicFrame>
        <p:nvGraphicFramePr>
          <p:cNvPr id="83" name="Таблица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64000"/>
              </p:ext>
            </p:extLst>
          </p:nvPr>
        </p:nvGraphicFramePr>
        <p:xfrm>
          <a:off x="755576" y="1784608"/>
          <a:ext cx="1800200" cy="8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1345366998"/>
                    </a:ext>
                  </a:extLst>
                </a:gridCol>
              </a:tblGrid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Калужская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794427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Костромская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379374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Тамбовская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" name="object 4"/>
          <p:cNvSpPr/>
          <p:nvPr/>
        </p:nvSpPr>
        <p:spPr>
          <a:xfrm>
            <a:off x="3635896" y="1196752"/>
            <a:ext cx="2088232" cy="28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500" b="1" dirty="0" smtClean="0"/>
              <a:t>СЗФО</a:t>
            </a:r>
            <a:endParaRPr lang="ru-RU" sz="1500" b="1" dirty="0"/>
          </a:p>
        </p:txBody>
      </p:sp>
      <p:sp>
        <p:nvSpPr>
          <p:cNvPr id="85" name="object 50"/>
          <p:cNvSpPr/>
          <p:nvPr/>
        </p:nvSpPr>
        <p:spPr>
          <a:xfrm>
            <a:off x="3635896" y="1196752"/>
            <a:ext cx="2088232" cy="525532"/>
          </a:xfrm>
          <a:custGeom>
            <a:avLst/>
            <a:gdLst/>
            <a:ahLst/>
            <a:cxnLst/>
            <a:rect l="l" t="t" r="r" b="b"/>
            <a:pathLst>
              <a:path w="1980564" h="957579">
                <a:moveTo>
                  <a:pt x="0" y="0"/>
                </a:moveTo>
                <a:lnTo>
                  <a:pt x="1979999" y="0"/>
                </a:lnTo>
                <a:lnTo>
                  <a:pt x="1979999" y="957107"/>
                </a:lnTo>
                <a:lnTo>
                  <a:pt x="0" y="957107"/>
                </a:lnTo>
                <a:lnTo>
                  <a:pt x="0" y="0"/>
                </a:lnTo>
                <a:close/>
              </a:path>
            </a:pathLst>
          </a:custGeom>
          <a:ln w="28576">
            <a:solidFill>
              <a:srgbClr val="4F7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9"/>
          <p:cNvSpPr txBox="1"/>
          <p:nvPr/>
        </p:nvSpPr>
        <p:spPr>
          <a:xfrm>
            <a:off x="3995936" y="1484784"/>
            <a:ext cx="1440160" cy="216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/>
            <a:r>
              <a:rPr lang="ru-RU" sz="1200" b="1" dirty="0" smtClean="0"/>
              <a:t>5 РЕГИОНОВ</a:t>
            </a: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64000"/>
              </p:ext>
            </p:extLst>
          </p:nvPr>
        </p:nvGraphicFramePr>
        <p:xfrm>
          <a:off x="3635896" y="1772816"/>
          <a:ext cx="2016224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1345366998"/>
                    </a:ext>
                  </a:extLst>
                </a:gridCol>
              </a:tblGrid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Республика Карелия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794427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Республика Коми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3793746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Архангельская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1799655"/>
                  </a:ext>
                </a:extLst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Ленинградская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921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Псковская область</a:t>
                      </a:r>
                      <a:endParaRPr lang="ru-RU" sz="1300" b="1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9844018"/>
                  </a:ext>
                </a:extLst>
              </a:tr>
            </a:tbl>
          </a:graphicData>
        </a:graphic>
      </p:graphicFrame>
      <p:grpSp>
        <p:nvGrpSpPr>
          <p:cNvPr id="98" name="Группа 97"/>
          <p:cNvGrpSpPr/>
          <p:nvPr/>
        </p:nvGrpSpPr>
        <p:grpSpPr>
          <a:xfrm>
            <a:off x="3225777" y="3343185"/>
            <a:ext cx="3002407" cy="1597983"/>
            <a:chOff x="3441801" y="3199169"/>
            <a:chExt cx="3002407" cy="1597983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1801" y="3199169"/>
              <a:ext cx="3002407" cy="1597983"/>
            </a:xfrm>
            <a:prstGeom prst="rect">
              <a:avLst/>
            </a:prstGeom>
          </p:spPr>
        </p:pic>
        <p:sp>
          <p:nvSpPr>
            <p:cNvPr id="53" name="Заголовок 1">
              <a:extLst>
                <a:ext uri="{FF2B5EF4-FFF2-40B4-BE49-F238E27FC236}">
                  <a16:creationId xmlns="" xmlns:a16="http://schemas.microsoft.com/office/drawing/2014/main" id="{09ED9D53-6D3E-49A8-A31D-795F9050EB01}"/>
                </a:ext>
              </a:extLst>
            </p:cNvPr>
            <p:cNvSpPr txBox="1">
              <a:spLocks/>
            </p:cNvSpPr>
            <p:nvPr/>
          </p:nvSpPr>
          <p:spPr>
            <a:xfrm>
              <a:off x="4355976" y="3717032"/>
              <a:ext cx="1152128" cy="216024"/>
            </a:xfrm>
            <a:prstGeom prst="rect">
              <a:avLst/>
            </a:prstGeom>
          </p:spPr>
          <p:txBody>
            <a:bodyPr vert="horz" lIns="91440" tIns="0" rIns="91440" bIns="0" rtlCol="0" anchor="t">
              <a:noAutofit/>
            </a:bodyPr>
            <a:lstStyle>
              <a:lvl1pPr algn="l" defTabSz="86401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700" b="1" kern="120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4000" dirty="0" smtClean="0">
                  <a:ln w="12700">
                    <a:noFill/>
                  </a:ln>
                  <a:solidFill>
                    <a:schemeClr val="tx1"/>
                  </a:solidFill>
                  <a:ea typeface="+mn-ea"/>
                  <a:cs typeface="+mn-cs"/>
                </a:rPr>
                <a:t>26</a:t>
              </a:r>
            </a:p>
            <a:p>
              <a:pPr algn="ctr">
                <a:lnSpc>
                  <a:spcPct val="50000"/>
                </a:lnSpc>
                <a:spcBef>
                  <a:spcPts val="0"/>
                </a:spcBef>
              </a:pPr>
              <a:r>
                <a:rPr lang="ru-RU" sz="1200" dirty="0" smtClean="0">
                  <a:ln w="12700">
                    <a:noFill/>
                  </a:ln>
                  <a:solidFill>
                    <a:schemeClr val="tx1"/>
                  </a:solidFill>
                  <a:ea typeface="+mn-ea"/>
                  <a:cs typeface="+mn-cs"/>
                </a:rPr>
                <a:t>РЕГИОНОВ</a:t>
              </a:r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3500655" y="3814763"/>
              <a:ext cx="227045" cy="189366"/>
            </a:xfrm>
            <a:custGeom>
              <a:avLst/>
              <a:gdLst>
                <a:gd name="connsiteX0" fmla="*/ 14070 w 227045"/>
                <a:gd name="connsiteY0" fmla="*/ 90487 h 189366"/>
                <a:gd name="connsiteX1" fmla="*/ 104558 w 227045"/>
                <a:gd name="connsiteY1" fmla="*/ 92868 h 189366"/>
                <a:gd name="connsiteX2" fmla="*/ 111701 w 227045"/>
                <a:gd name="connsiteY2" fmla="*/ 95250 h 189366"/>
                <a:gd name="connsiteX3" fmla="*/ 118845 w 227045"/>
                <a:gd name="connsiteY3" fmla="*/ 100012 h 189366"/>
                <a:gd name="connsiteX4" fmla="*/ 128370 w 227045"/>
                <a:gd name="connsiteY4" fmla="*/ 121443 h 189366"/>
                <a:gd name="connsiteX5" fmla="*/ 130751 w 227045"/>
                <a:gd name="connsiteY5" fmla="*/ 128587 h 189366"/>
                <a:gd name="connsiteX6" fmla="*/ 133133 w 227045"/>
                <a:gd name="connsiteY6" fmla="*/ 154781 h 189366"/>
                <a:gd name="connsiteX7" fmla="*/ 142658 w 227045"/>
                <a:gd name="connsiteY7" fmla="*/ 161925 h 189366"/>
                <a:gd name="connsiteX8" fmla="*/ 147420 w 227045"/>
                <a:gd name="connsiteY8" fmla="*/ 169068 h 189366"/>
                <a:gd name="connsiteX9" fmla="*/ 164089 w 227045"/>
                <a:gd name="connsiteY9" fmla="*/ 176212 h 189366"/>
                <a:gd name="connsiteX10" fmla="*/ 173614 w 227045"/>
                <a:gd name="connsiteY10" fmla="*/ 185737 h 189366"/>
                <a:gd name="connsiteX11" fmla="*/ 175995 w 227045"/>
                <a:gd name="connsiteY11" fmla="*/ 178593 h 189366"/>
                <a:gd name="connsiteX12" fmla="*/ 180758 w 227045"/>
                <a:gd name="connsiteY12" fmla="*/ 171450 h 189366"/>
                <a:gd name="connsiteX13" fmla="*/ 202189 w 227045"/>
                <a:gd name="connsiteY13" fmla="*/ 161925 h 189366"/>
                <a:gd name="connsiteX14" fmla="*/ 216476 w 227045"/>
                <a:gd name="connsiteY14" fmla="*/ 157162 h 189366"/>
                <a:gd name="connsiteX15" fmla="*/ 214095 w 227045"/>
                <a:gd name="connsiteY15" fmla="*/ 123825 h 189366"/>
                <a:gd name="connsiteX16" fmla="*/ 209333 w 227045"/>
                <a:gd name="connsiteY16" fmla="*/ 116681 h 189366"/>
                <a:gd name="connsiteX17" fmla="*/ 206951 w 227045"/>
                <a:gd name="connsiteY17" fmla="*/ 109537 h 189366"/>
                <a:gd name="connsiteX18" fmla="*/ 197426 w 227045"/>
                <a:gd name="connsiteY18" fmla="*/ 88106 h 189366"/>
                <a:gd name="connsiteX19" fmla="*/ 180758 w 227045"/>
                <a:gd name="connsiteY19" fmla="*/ 85725 h 189366"/>
                <a:gd name="connsiteX20" fmla="*/ 166470 w 227045"/>
                <a:gd name="connsiteY20" fmla="*/ 90487 h 189366"/>
                <a:gd name="connsiteX21" fmla="*/ 159326 w 227045"/>
                <a:gd name="connsiteY21" fmla="*/ 92868 h 189366"/>
                <a:gd name="connsiteX22" fmla="*/ 152183 w 227045"/>
                <a:gd name="connsiteY22" fmla="*/ 88106 h 189366"/>
                <a:gd name="connsiteX23" fmla="*/ 145039 w 227045"/>
                <a:gd name="connsiteY23" fmla="*/ 59531 h 189366"/>
                <a:gd name="connsiteX24" fmla="*/ 142658 w 227045"/>
                <a:gd name="connsiteY24" fmla="*/ 52387 h 189366"/>
                <a:gd name="connsiteX25" fmla="*/ 140276 w 227045"/>
                <a:gd name="connsiteY25" fmla="*/ 42862 h 189366"/>
                <a:gd name="connsiteX26" fmla="*/ 135514 w 227045"/>
                <a:gd name="connsiteY26" fmla="*/ 28575 h 189366"/>
                <a:gd name="connsiteX27" fmla="*/ 128370 w 227045"/>
                <a:gd name="connsiteY27" fmla="*/ 21431 h 189366"/>
                <a:gd name="connsiteX28" fmla="*/ 90270 w 227045"/>
                <a:gd name="connsiteY28" fmla="*/ 23812 h 189366"/>
                <a:gd name="connsiteX29" fmla="*/ 80745 w 227045"/>
                <a:gd name="connsiteY29" fmla="*/ 28575 h 189366"/>
                <a:gd name="connsiteX30" fmla="*/ 73601 w 227045"/>
                <a:gd name="connsiteY30" fmla="*/ 30956 h 189366"/>
                <a:gd name="connsiteX31" fmla="*/ 61695 w 227045"/>
                <a:gd name="connsiteY31" fmla="*/ 28575 h 189366"/>
                <a:gd name="connsiteX32" fmla="*/ 52170 w 227045"/>
                <a:gd name="connsiteY32" fmla="*/ 26193 h 189366"/>
                <a:gd name="connsiteX33" fmla="*/ 49789 w 227045"/>
                <a:gd name="connsiteY33" fmla="*/ 19050 h 189366"/>
                <a:gd name="connsiteX34" fmla="*/ 42645 w 227045"/>
                <a:gd name="connsiteY34" fmla="*/ 14287 h 189366"/>
                <a:gd name="connsiteX35" fmla="*/ 16451 w 227045"/>
                <a:gd name="connsiteY35" fmla="*/ 14287 h 189366"/>
                <a:gd name="connsiteX36" fmla="*/ 14070 w 227045"/>
                <a:gd name="connsiteY36" fmla="*/ 7143 h 189366"/>
                <a:gd name="connsiteX37" fmla="*/ 9308 w 227045"/>
                <a:gd name="connsiteY37" fmla="*/ 0 h 189366"/>
                <a:gd name="connsiteX38" fmla="*/ 9308 w 227045"/>
                <a:gd name="connsiteY38" fmla="*/ 76200 h 189366"/>
                <a:gd name="connsiteX39" fmla="*/ 14070 w 227045"/>
                <a:gd name="connsiteY39" fmla="*/ 83343 h 189366"/>
                <a:gd name="connsiteX40" fmla="*/ 14070 w 227045"/>
                <a:gd name="connsiteY40" fmla="*/ 90487 h 1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7045" h="189366">
                  <a:moveTo>
                    <a:pt x="14070" y="90487"/>
                  </a:moveTo>
                  <a:cubicBezTo>
                    <a:pt x="44233" y="91281"/>
                    <a:pt x="74421" y="91398"/>
                    <a:pt x="104558" y="92868"/>
                  </a:cubicBezTo>
                  <a:cubicBezTo>
                    <a:pt x="107065" y="92990"/>
                    <a:pt x="109456" y="94127"/>
                    <a:pt x="111701" y="95250"/>
                  </a:cubicBezTo>
                  <a:cubicBezTo>
                    <a:pt x="114261" y="96530"/>
                    <a:pt x="116464" y="98425"/>
                    <a:pt x="118845" y="100012"/>
                  </a:cubicBezTo>
                  <a:cubicBezTo>
                    <a:pt x="126393" y="111332"/>
                    <a:pt x="122703" y="104441"/>
                    <a:pt x="128370" y="121443"/>
                  </a:cubicBezTo>
                  <a:lnTo>
                    <a:pt x="130751" y="128587"/>
                  </a:lnTo>
                  <a:cubicBezTo>
                    <a:pt x="131545" y="137318"/>
                    <a:pt x="130184" y="146524"/>
                    <a:pt x="133133" y="154781"/>
                  </a:cubicBezTo>
                  <a:cubicBezTo>
                    <a:pt x="134468" y="158519"/>
                    <a:pt x="139852" y="159119"/>
                    <a:pt x="142658" y="161925"/>
                  </a:cubicBezTo>
                  <a:cubicBezTo>
                    <a:pt x="144681" y="163948"/>
                    <a:pt x="145397" y="167045"/>
                    <a:pt x="147420" y="169068"/>
                  </a:cubicBezTo>
                  <a:cubicBezTo>
                    <a:pt x="152902" y="174550"/>
                    <a:pt x="156801" y="174390"/>
                    <a:pt x="164089" y="176212"/>
                  </a:cubicBezTo>
                  <a:cubicBezTo>
                    <a:pt x="164996" y="178933"/>
                    <a:pt x="166356" y="189366"/>
                    <a:pt x="173614" y="185737"/>
                  </a:cubicBezTo>
                  <a:cubicBezTo>
                    <a:pt x="175859" y="184614"/>
                    <a:pt x="174872" y="180838"/>
                    <a:pt x="175995" y="178593"/>
                  </a:cubicBezTo>
                  <a:cubicBezTo>
                    <a:pt x="177275" y="176033"/>
                    <a:pt x="178926" y="173648"/>
                    <a:pt x="180758" y="171450"/>
                  </a:cubicBezTo>
                  <a:cubicBezTo>
                    <a:pt x="189273" y="161232"/>
                    <a:pt x="187507" y="164372"/>
                    <a:pt x="202189" y="161925"/>
                  </a:cubicBezTo>
                  <a:lnTo>
                    <a:pt x="216476" y="157162"/>
                  </a:lnTo>
                  <a:cubicBezTo>
                    <a:pt x="227045" y="153639"/>
                    <a:pt x="216031" y="134796"/>
                    <a:pt x="214095" y="123825"/>
                  </a:cubicBezTo>
                  <a:cubicBezTo>
                    <a:pt x="213598" y="121007"/>
                    <a:pt x="210613" y="119241"/>
                    <a:pt x="209333" y="116681"/>
                  </a:cubicBezTo>
                  <a:cubicBezTo>
                    <a:pt x="208210" y="114436"/>
                    <a:pt x="208074" y="111782"/>
                    <a:pt x="206951" y="109537"/>
                  </a:cubicBezTo>
                  <a:cubicBezTo>
                    <a:pt x="195632" y="86898"/>
                    <a:pt x="209713" y="124961"/>
                    <a:pt x="197426" y="88106"/>
                  </a:cubicBezTo>
                  <a:cubicBezTo>
                    <a:pt x="195651" y="82782"/>
                    <a:pt x="186314" y="86519"/>
                    <a:pt x="180758" y="85725"/>
                  </a:cubicBezTo>
                  <a:lnTo>
                    <a:pt x="166470" y="90487"/>
                  </a:lnTo>
                  <a:lnTo>
                    <a:pt x="159326" y="92868"/>
                  </a:lnTo>
                  <a:cubicBezTo>
                    <a:pt x="156945" y="91281"/>
                    <a:pt x="153700" y="90533"/>
                    <a:pt x="152183" y="88106"/>
                  </a:cubicBezTo>
                  <a:cubicBezTo>
                    <a:pt x="147204" y="80140"/>
                    <a:pt x="146984" y="68285"/>
                    <a:pt x="145039" y="59531"/>
                  </a:cubicBezTo>
                  <a:cubicBezTo>
                    <a:pt x="144495" y="57081"/>
                    <a:pt x="143348" y="54801"/>
                    <a:pt x="142658" y="52387"/>
                  </a:cubicBezTo>
                  <a:cubicBezTo>
                    <a:pt x="141759" y="49240"/>
                    <a:pt x="141216" y="45997"/>
                    <a:pt x="140276" y="42862"/>
                  </a:cubicBezTo>
                  <a:cubicBezTo>
                    <a:pt x="138833" y="38054"/>
                    <a:pt x="139064" y="32125"/>
                    <a:pt x="135514" y="28575"/>
                  </a:cubicBezTo>
                  <a:lnTo>
                    <a:pt x="128370" y="21431"/>
                  </a:lnTo>
                  <a:cubicBezTo>
                    <a:pt x="115670" y="22225"/>
                    <a:pt x="102854" y="21924"/>
                    <a:pt x="90270" y="23812"/>
                  </a:cubicBezTo>
                  <a:cubicBezTo>
                    <a:pt x="86759" y="24339"/>
                    <a:pt x="84008" y="27177"/>
                    <a:pt x="80745" y="28575"/>
                  </a:cubicBezTo>
                  <a:cubicBezTo>
                    <a:pt x="78438" y="29564"/>
                    <a:pt x="75982" y="30162"/>
                    <a:pt x="73601" y="30956"/>
                  </a:cubicBezTo>
                  <a:cubicBezTo>
                    <a:pt x="69632" y="30162"/>
                    <a:pt x="65646" y="29453"/>
                    <a:pt x="61695" y="28575"/>
                  </a:cubicBezTo>
                  <a:cubicBezTo>
                    <a:pt x="58500" y="27865"/>
                    <a:pt x="54726" y="28238"/>
                    <a:pt x="52170" y="26193"/>
                  </a:cubicBezTo>
                  <a:cubicBezTo>
                    <a:pt x="50210" y="24625"/>
                    <a:pt x="51357" y="21010"/>
                    <a:pt x="49789" y="19050"/>
                  </a:cubicBezTo>
                  <a:cubicBezTo>
                    <a:pt x="48001" y="16815"/>
                    <a:pt x="45026" y="15875"/>
                    <a:pt x="42645" y="14287"/>
                  </a:cubicBezTo>
                  <a:cubicBezTo>
                    <a:pt x="41071" y="14484"/>
                    <a:pt x="21834" y="19670"/>
                    <a:pt x="16451" y="14287"/>
                  </a:cubicBezTo>
                  <a:cubicBezTo>
                    <a:pt x="14676" y="12512"/>
                    <a:pt x="15192" y="9388"/>
                    <a:pt x="14070" y="7143"/>
                  </a:cubicBezTo>
                  <a:cubicBezTo>
                    <a:pt x="12790" y="4583"/>
                    <a:pt x="10895" y="2381"/>
                    <a:pt x="9308" y="0"/>
                  </a:cubicBezTo>
                  <a:cubicBezTo>
                    <a:pt x="0" y="27911"/>
                    <a:pt x="3529" y="14561"/>
                    <a:pt x="9308" y="76200"/>
                  </a:cubicBezTo>
                  <a:cubicBezTo>
                    <a:pt x="9575" y="79049"/>
                    <a:pt x="12483" y="80962"/>
                    <a:pt x="14070" y="83343"/>
                  </a:cubicBezTo>
                  <a:lnTo>
                    <a:pt x="14070" y="90487"/>
                  </a:lnTo>
                  <a:close/>
                </a:path>
              </a:pathLst>
            </a:custGeom>
            <a:solidFill>
              <a:srgbClr val="9A9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object 44"/>
          <p:cNvSpPr/>
          <p:nvPr/>
        </p:nvSpPr>
        <p:spPr>
          <a:xfrm>
            <a:off x="755576" y="5157192"/>
            <a:ext cx="1800200" cy="288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500" b="1" dirty="0" smtClean="0"/>
              <a:t>ЮФО и СКФО</a:t>
            </a:r>
            <a:endParaRPr lang="ru-RU" sz="1500" b="1" dirty="0"/>
          </a:p>
        </p:txBody>
      </p:sp>
      <p:sp>
        <p:nvSpPr>
          <p:cNvPr id="104" name="object 45"/>
          <p:cNvSpPr/>
          <p:nvPr/>
        </p:nvSpPr>
        <p:spPr>
          <a:xfrm>
            <a:off x="755576" y="5157192"/>
            <a:ext cx="1800200" cy="504056"/>
          </a:xfrm>
          <a:custGeom>
            <a:avLst/>
            <a:gdLst/>
            <a:ahLst/>
            <a:cxnLst/>
            <a:rect l="l" t="t" r="r" b="b"/>
            <a:pathLst>
              <a:path w="1980565" h="957579">
                <a:moveTo>
                  <a:pt x="0" y="0"/>
                </a:moveTo>
                <a:lnTo>
                  <a:pt x="1979999" y="0"/>
                </a:lnTo>
                <a:lnTo>
                  <a:pt x="1979999" y="957107"/>
                </a:lnTo>
                <a:lnTo>
                  <a:pt x="0" y="957107"/>
                </a:lnTo>
                <a:lnTo>
                  <a:pt x="0" y="0"/>
                </a:lnTo>
                <a:close/>
              </a:path>
            </a:pathLst>
          </a:custGeom>
          <a:ln w="28576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89"/>
          <p:cNvSpPr txBox="1"/>
          <p:nvPr/>
        </p:nvSpPr>
        <p:spPr>
          <a:xfrm>
            <a:off x="971600" y="5445224"/>
            <a:ext cx="1440160" cy="216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/>
            <a:r>
              <a:rPr lang="ru-RU" sz="1200" b="1" dirty="0" smtClean="0"/>
              <a:t>0 РЕГИОНОВ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794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Заголовок 1">
            <a:extLst>
              <a:ext uri="{FF2B5EF4-FFF2-40B4-BE49-F238E27FC236}">
                <a16:creationId xmlns="" xmlns:a16="http://schemas.microsoft.com/office/drawing/2014/main" id="{734CCD22-1ECB-42B7-AEDE-7321E2945A93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7272808" cy="452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Century Gothic"/>
                <a:cs typeface="Century Gothic"/>
              </a:rPr>
              <a:t>ПРОГРАММА ПОВЫШЕНИЯ МОБИЛЬНОСТИ ТРУДОВЫХ РЕСУРСОВ</a:t>
            </a:r>
            <a:endParaRPr lang="ru-RU" sz="1500" dirty="0">
              <a:latin typeface="Century Gothic"/>
              <a:cs typeface="Century Gothic"/>
            </a:endParaRPr>
          </a:p>
        </p:txBody>
      </p:sp>
      <p:sp>
        <p:nvSpPr>
          <p:cNvPr id="50" name="object 107"/>
          <p:cNvSpPr/>
          <p:nvPr/>
        </p:nvSpPr>
        <p:spPr>
          <a:xfrm>
            <a:off x="107504" y="908720"/>
            <a:ext cx="8928992" cy="288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469900" marR="202565" lvl="1" algn="ctr">
              <a:spcBef>
                <a:spcPts val="219"/>
              </a:spcBef>
            </a:pPr>
            <a:r>
              <a:rPr lang="ru-RU" sz="1200" b="1" spc="-10" dirty="0" smtClean="0">
                <a:solidFill>
                  <a:srgbClr val="FFFFFF"/>
                </a:solidFill>
                <a:cs typeface="Calibri"/>
              </a:rPr>
              <a:t>КАК ПРИНЯТЬ УЧАСТИЕ В ПРОГРАММЕ</a:t>
            </a:r>
            <a:endParaRPr lang="ru-RU" sz="1200" dirty="0">
              <a:cs typeface="Calibri"/>
            </a:endParaRPr>
          </a:p>
        </p:txBody>
      </p:sp>
      <p:sp>
        <p:nvSpPr>
          <p:cNvPr id="57" name="object 17"/>
          <p:cNvSpPr txBox="1"/>
          <p:nvPr/>
        </p:nvSpPr>
        <p:spPr>
          <a:xfrm>
            <a:off x="827584" y="1359302"/>
            <a:ext cx="56366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ПРОЙТИ ОТБОР РАБОТОДАТЕЛЕЙ ДЛЯ ВКЛЮЧЕНИЯ В ПРОГРАММУ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58" name="object 22"/>
          <p:cNvSpPr txBox="1"/>
          <p:nvPr/>
        </p:nvSpPr>
        <p:spPr>
          <a:xfrm>
            <a:off x="467544" y="1609442"/>
            <a:ext cx="6480720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ПРИ ОБЪЯВЛЕНИИ ОТБОРА ПОДАТЬ ЗАЯВЛЕНИЕ В МИНИСТЕРСТВО ТРУДА И ЗАНЯТОСТИ ИРКУТСКОЙ ОБЛАСТИ. ИНФОРМАЦИЯ ОБ ОТБОРЕ РАЗМЕЩАЕТСЯ НА САЙТЕ МИНИСТЕРСТВА (</a:t>
            </a:r>
            <a:r>
              <a:rPr lang="en-US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IRKZAN.RU)</a:t>
            </a: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 В РАЗДЕЛЕ «О МИНИСТЕРСТВЕ – МИГРАЦИОННАЯ ПОЛИТИКА – ПОВЫШЕНИЕ МОБИЛЬНОСТИ ТРУДОВЫХ РЕСУРСОВ»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9" name="object 17"/>
          <p:cNvSpPr txBox="1"/>
          <p:nvPr/>
        </p:nvSpPr>
        <p:spPr>
          <a:xfrm>
            <a:off x="827584" y="2564904"/>
            <a:ext cx="66967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ЗАКЛЮЧИТЬ СОГЛАШЕНИЕ ОБ УЧАСТИИ В ПРОГРАММЕ В ТЕЧЕНИЕ 3 ДНЕЙ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60" name="object 22"/>
          <p:cNvSpPr txBox="1"/>
          <p:nvPr/>
        </p:nvSpPr>
        <p:spPr>
          <a:xfrm>
            <a:off x="467544" y="2830627"/>
            <a:ext cx="6264696" cy="3103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ПОСЛЕ УСПЕШНОГО ПРОХОЖДЕНИЯ ОТБОРА ЗАКЛЮЧАЕТСЯ </a:t>
            </a:r>
            <a:r>
              <a:rPr lang="ru-RU" sz="1000" b="1" spc="-5" dirty="0" smtClean="0">
                <a:solidFill>
                  <a:srgbClr val="003399"/>
                </a:solidFill>
                <a:cs typeface="Calibri"/>
              </a:rPr>
              <a:t>СОГЛАШЕНИЕ НА БУМАЖНОМ НОСИТЕЛЕ </a:t>
            </a: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С МИНИСТЕРСТВОМ О ВКЛЮЧЕНИИ РАБОТОДАТЕЛЯ В ПРОГРАММУ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1" name="object 17"/>
          <p:cNvSpPr txBox="1"/>
          <p:nvPr/>
        </p:nvSpPr>
        <p:spPr>
          <a:xfrm>
            <a:off x="827584" y="3645024"/>
            <a:ext cx="66967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ПРОЙТИ ОТБОР РАБОТОДАТЕЛЕЙ ДЛЯ ПОЛУЧЕНИЯ СУБСИДИИ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62" name="object 22"/>
          <p:cNvSpPr txBox="1"/>
          <p:nvPr/>
        </p:nvSpPr>
        <p:spPr>
          <a:xfrm>
            <a:off x="467544" y="3887030"/>
            <a:ext cx="6120680" cy="3103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ПОСЛЕ ВКЛЮЧЕНИЯ В ПРОГРАММУ РАБОТОДАТЕЛЬ УВЕДОМЛЯЕТСЯ В ПИСЬМЕННОМ ВИДЕ О СТАРТЕ ОТБОРА НА ПОЛУЧЕНИЕ СУБСИДИИ НА ПЛОЩАДКЕ «ЭЛЕКТРОННЫЙ БЮДЖЕТ» (BUDGETPLAN.MINFIN.RU)</a:t>
            </a:r>
            <a:endParaRPr lang="ru-RU" sz="1000" b="1" spc="-5" dirty="0">
              <a:solidFill>
                <a:srgbClr val="003399"/>
              </a:solidFill>
              <a:latin typeface="Calibri"/>
              <a:cs typeface="Calibri"/>
            </a:endParaRPr>
          </a:p>
        </p:txBody>
      </p:sp>
      <p:sp>
        <p:nvSpPr>
          <p:cNvPr id="64" name="object 17"/>
          <p:cNvSpPr txBox="1"/>
          <p:nvPr/>
        </p:nvSpPr>
        <p:spPr>
          <a:xfrm>
            <a:off x="827584" y="4599662"/>
            <a:ext cx="66967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ЗАКЛЮЧИТЬ «ФИНАНСОВОЕ» СОГЛАШЕНИЕ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65" name="object 22"/>
          <p:cNvSpPr txBox="1"/>
          <p:nvPr/>
        </p:nvSpPr>
        <p:spPr>
          <a:xfrm>
            <a:off x="467544" y="4918859"/>
            <a:ext cx="6336704" cy="3103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ПОСЛЕ УСПЕШНОГО ПРОХОЖДЕНИЯ ОТБОРА ДЛЯ ПОЛУЧЕНИЯ СУБСИДИИ ЗАКЛЮЧАЕТСЯ СОГЛАШЕНИЕ С МИНИСТЕРСТВОМ О ПРЕДОСТАВЛЕНИИ СУБСИДИИ НА ПЛОЩАДКЕ «ЭЛЕКТРОННЫЙ БЮДЖЕТ»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9" name="object 22"/>
          <p:cNvSpPr txBox="1"/>
          <p:nvPr/>
        </p:nvSpPr>
        <p:spPr>
          <a:xfrm>
            <a:off x="827584" y="5854963"/>
            <a:ext cx="7632848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ts val="1100"/>
              </a:lnSpc>
              <a:spcBef>
                <a:spcPts val="220"/>
              </a:spcBef>
            </a:pPr>
            <a:r>
              <a:rPr lang="ru-RU" sz="1100" b="1" dirty="0" smtClean="0">
                <a:latin typeface="Calibri"/>
                <a:cs typeface="Calibri"/>
              </a:rPr>
              <a:t>Для работы на площадке «Электронный бюджет» Вам необходимо проверить наличие у руководителя электронной цифровой подписи с признаками юридического лица. В случае наделения правом подписи иных лиц, данные лица обязаны иметь машиночитаемую доверенность</a:t>
            </a:r>
            <a:endParaRPr lang="ru-RU" sz="1100" b="1" dirty="0">
              <a:latin typeface="Calibri"/>
              <a:cs typeface="Calibri"/>
            </a:endParaRPr>
          </a:p>
        </p:txBody>
      </p:sp>
      <p:sp>
        <p:nvSpPr>
          <p:cNvPr id="70" name="Прямоугольник с двумя скругленными противолежащими углами 69"/>
          <p:cNvSpPr/>
          <p:nvPr/>
        </p:nvSpPr>
        <p:spPr>
          <a:xfrm>
            <a:off x="323528" y="5828981"/>
            <a:ext cx="360040" cy="408331"/>
          </a:xfrm>
          <a:prstGeom prst="round2DiagRect">
            <a:avLst>
              <a:gd name="adj1" fmla="val 48905"/>
              <a:gd name="adj2" fmla="val 0"/>
            </a:avLst>
          </a:prstGeom>
          <a:solidFill>
            <a:srgbClr val="AD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FFFFFF"/>
                </a:solidFill>
                <a:latin typeface="Century Gothic"/>
                <a:cs typeface="Century Gothic"/>
              </a:rPr>
              <a:t>!</a:t>
            </a:r>
            <a:endParaRPr lang="ru-RU" sz="2000" dirty="0">
              <a:latin typeface="Century Gothic"/>
              <a:cs typeface="Century Gothic"/>
            </a:endParaRPr>
          </a:p>
        </p:txBody>
      </p:sp>
      <p:sp>
        <p:nvSpPr>
          <p:cNvPr id="71" name="object 79">
            <a:extLst>
              <a:ext uri="{FF2B5EF4-FFF2-40B4-BE49-F238E27FC236}">
                <a16:creationId xmlns="" xmlns:a16="http://schemas.microsoft.com/office/drawing/2014/main" id="{04C1E7B0-C76B-3B47-861D-2C98A38EB81E}"/>
              </a:ext>
            </a:extLst>
          </p:cNvPr>
          <p:cNvSpPr/>
          <p:nvPr/>
        </p:nvSpPr>
        <p:spPr>
          <a:xfrm>
            <a:off x="323528" y="1379220"/>
            <a:ext cx="448550" cy="165100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ШАГ 1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2" name="object 79">
            <a:extLst>
              <a:ext uri="{FF2B5EF4-FFF2-40B4-BE49-F238E27FC236}">
                <a16:creationId xmlns="" xmlns:a16="http://schemas.microsoft.com/office/drawing/2014/main" id="{04C1E7B0-C76B-3B47-861D-2C98A38EB81E}"/>
              </a:ext>
            </a:extLst>
          </p:cNvPr>
          <p:cNvSpPr/>
          <p:nvPr/>
        </p:nvSpPr>
        <p:spPr>
          <a:xfrm>
            <a:off x="323528" y="2564904"/>
            <a:ext cx="448550" cy="165100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ШАГ 2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3" name="object 79">
            <a:extLst>
              <a:ext uri="{FF2B5EF4-FFF2-40B4-BE49-F238E27FC236}">
                <a16:creationId xmlns="" xmlns:a16="http://schemas.microsoft.com/office/drawing/2014/main" id="{04C1E7B0-C76B-3B47-861D-2C98A38EB81E}"/>
              </a:ext>
            </a:extLst>
          </p:cNvPr>
          <p:cNvSpPr/>
          <p:nvPr/>
        </p:nvSpPr>
        <p:spPr>
          <a:xfrm>
            <a:off x="323528" y="3672231"/>
            <a:ext cx="448550" cy="165100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ШАГ 3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4" name="object 79">
            <a:extLst>
              <a:ext uri="{FF2B5EF4-FFF2-40B4-BE49-F238E27FC236}">
                <a16:creationId xmlns="" xmlns:a16="http://schemas.microsoft.com/office/drawing/2014/main" id="{04C1E7B0-C76B-3B47-861D-2C98A38EB81E}"/>
              </a:ext>
            </a:extLst>
          </p:cNvPr>
          <p:cNvSpPr/>
          <p:nvPr/>
        </p:nvSpPr>
        <p:spPr>
          <a:xfrm>
            <a:off x="294416" y="4632052"/>
            <a:ext cx="448550" cy="165100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ШАГ 4</a:t>
            </a:r>
            <a:endParaRPr sz="1000" b="1" dirty="0">
              <a:solidFill>
                <a:schemeClr val="bg1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556792"/>
            <a:ext cx="378000" cy="378000"/>
          </a:xfrm>
          <a:prstGeom prst="rect">
            <a:avLst/>
          </a:prstGeom>
        </p:spPr>
      </p:pic>
      <p:sp>
        <p:nvSpPr>
          <p:cNvPr id="85" name="object 17"/>
          <p:cNvSpPr txBox="1"/>
          <p:nvPr/>
        </p:nvSpPr>
        <p:spPr>
          <a:xfrm>
            <a:off x="7452320" y="1628800"/>
            <a:ext cx="1440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latin typeface="Century Gothic"/>
                <a:cs typeface="Century Gothic"/>
              </a:rPr>
              <a:t>~</a:t>
            </a:r>
            <a:r>
              <a:rPr lang="ru-RU" sz="1200" b="1" dirty="0" smtClean="0">
                <a:latin typeface="Century Gothic"/>
                <a:cs typeface="Century Gothic"/>
              </a:rPr>
              <a:t>2 НЕДЕЛИ</a:t>
            </a:r>
            <a:endParaRPr sz="1200" dirty="0">
              <a:latin typeface="Century Gothic"/>
              <a:cs typeface="Century Gothic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564904"/>
            <a:ext cx="378000" cy="378000"/>
          </a:xfrm>
          <a:prstGeom prst="rect">
            <a:avLst/>
          </a:prstGeom>
        </p:spPr>
      </p:pic>
      <p:sp>
        <p:nvSpPr>
          <p:cNvPr id="87" name="object 17"/>
          <p:cNvSpPr txBox="1"/>
          <p:nvPr/>
        </p:nvSpPr>
        <p:spPr>
          <a:xfrm>
            <a:off x="7524328" y="2636912"/>
            <a:ext cx="1440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latin typeface="Century Gothic"/>
                <a:cs typeface="Century Gothic"/>
              </a:rPr>
              <a:t>3 </a:t>
            </a:r>
            <a:r>
              <a:rPr lang="ru-RU" sz="1200" b="1" dirty="0" smtClean="0">
                <a:latin typeface="Century Gothic"/>
                <a:cs typeface="Century Gothic"/>
              </a:rPr>
              <a:t>ДНЯ</a:t>
            </a:r>
            <a:endParaRPr sz="1200" dirty="0">
              <a:latin typeface="Century Gothic"/>
              <a:cs typeface="Century Gothic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717032"/>
            <a:ext cx="378000" cy="378000"/>
          </a:xfrm>
          <a:prstGeom prst="rect">
            <a:avLst/>
          </a:prstGeom>
        </p:spPr>
      </p:pic>
      <p:sp>
        <p:nvSpPr>
          <p:cNvPr id="90" name="object 17"/>
          <p:cNvSpPr txBox="1"/>
          <p:nvPr/>
        </p:nvSpPr>
        <p:spPr>
          <a:xfrm>
            <a:off x="7524328" y="3789040"/>
            <a:ext cx="1440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latin typeface="Century Gothic"/>
                <a:cs typeface="Century Gothic"/>
              </a:rPr>
              <a:t>~</a:t>
            </a:r>
            <a:r>
              <a:rPr lang="ru-RU" sz="1200" b="1" dirty="0" smtClean="0">
                <a:latin typeface="Century Gothic"/>
                <a:cs typeface="Century Gothic"/>
              </a:rPr>
              <a:t>1 НЕДЕЛЯ</a:t>
            </a:r>
            <a:endParaRPr sz="1200" dirty="0">
              <a:latin typeface="Century Gothic"/>
              <a:cs typeface="Century Gothic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4797152"/>
            <a:ext cx="378000" cy="378000"/>
          </a:xfrm>
          <a:prstGeom prst="rect">
            <a:avLst/>
          </a:prstGeom>
        </p:spPr>
      </p:pic>
      <p:sp>
        <p:nvSpPr>
          <p:cNvPr id="92" name="object 17"/>
          <p:cNvSpPr txBox="1"/>
          <p:nvPr/>
        </p:nvSpPr>
        <p:spPr>
          <a:xfrm>
            <a:off x="7524328" y="4869160"/>
            <a:ext cx="1440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latin typeface="Century Gothic"/>
                <a:cs typeface="Century Gothic"/>
              </a:rPr>
              <a:t>~</a:t>
            </a:r>
            <a:r>
              <a:rPr lang="ru-RU" sz="1200" b="1" dirty="0" smtClean="0">
                <a:latin typeface="Century Gothic"/>
                <a:cs typeface="Century Gothic"/>
              </a:rPr>
              <a:t>1 НЕДЕЛЯ</a:t>
            </a:r>
            <a:endParaRPr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Заголовок 1">
            <a:extLst>
              <a:ext uri="{FF2B5EF4-FFF2-40B4-BE49-F238E27FC236}">
                <a16:creationId xmlns="" xmlns:a16="http://schemas.microsoft.com/office/drawing/2014/main" id="{734CCD22-1ECB-42B7-AEDE-7321E2945A93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7272808" cy="452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Century Gothic"/>
                <a:cs typeface="Century Gothic"/>
              </a:rPr>
              <a:t>ПРОГРАММА ПОВЫШЕНИЯ МОБИЛЬНОСТИ ТРУДОВЫХ РЕСУРСОВ</a:t>
            </a:r>
            <a:endParaRPr lang="ru-RU" sz="1500" dirty="0">
              <a:latin typeface="Century Gothic"/>
              <a:cs typeface="Century Gothic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0FB1F020-7664-4846-9746-EDB04CFA4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23098"/>
            <a:ext cx="216024" cy="4400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9552" y="2795106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КОМПЕНСАЦИЯ ЗАТРАТ НА ПРОЕЗД РАБОТНИКА И ЧЛЕНОВ ЕГО СЕМЬИ К МЕСТУ РАБОТЫ РАБОТНИКА</a:t>
            </a:r>
            <a:endParaRPr lang="ru-R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BE0B1EF-114F-7E45-97A4-ABD27B72B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3647347"/>
            <a:ext cx="432048" cy="36004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5B01B22-0C6E-E243-BB0C-16DE0034B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97152"/>
            <a:ext cx="360040" cy="41301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988943"/>
            <a:ext cx="432048" cy="2666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827584" y="5999976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ЕДИНОВРЕМЕННАЯ  ВЫПЛАТА РАБОТНИКУ</a:t>
            </a:r>
          </a:p>
        </p:txBody>
      </p:sp>
      <p:sp>
        <p:nvSpPr>
          <p:cNvPr id="50" name="object 107"/>
          <p:cNvSpPr/>
          <p:nvPr/>
        </p:nvSpPr>
        <p:spPr>
          <a:xfrm>
            <a:off x="107504" y="2363058"/>
            <a:ext cx="8856984" cy="28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marR="202565" algn="ctr">
              <a:spcBef>
                <a:spcPts val="219"/>
              </a:spcBef>
            </a:pPr>
            <a:r>
              <a:rPr lang="ru-RU" sz="1200" b="1" spc="-10" dirty="0" smtClean="0">
                <a:solidFill>
                  <a:srgbClr val="FFFFFF"/>
                </a:solidFill>
                <a:cs typeface="Calibri"/>
              </a:rPr>
              <a:t>МЕРЫ ПОДДЕРЖКИ И ОТЧЕТНЫЕ ДОКУМЕНТЫ</a:t>
            </a:r>
            <a:endParaRPr lang="ru-RU" sz="1200" dirty="0">
              <a:cs typeface="Calibri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217612" y="3234879"/>
            <a:ext cx="936104" cy="255687"/>
            <a:chOff x="217612" y="1772816"/>
            <a:chExt cx="936104" cy="255687"/>
          </a:xfrm>
        </p:grpSpPr>
        <p:sp>
          <p:nvSpPr>
            <p:cNvPr id="54" name="Прямоугольник с двумя скругленными противолежащими углами 53"/>
            <p:cNvSpPr/>
            <p:nvPr/>
          </p:nvSpPr>
          <p:spPr>
            <a:xfrm>
              <a:off x="251520" y="1772816"/>
              <a:ext cx="842736" cy="255687"/>
            </a:xfrm>
            <a:prstGeom prst="round2DiagRect">
              <a:avLst>
                <a:gd name="adj1" fmla="val 35551"/>
                <a:gd name="adj2" fmla="val 0"/>
              </a:avLst>
            </a:prstGeom>
            <a:noFill/>
            <a:ln w="25400">
              <a:solidFill>
                <a:srgbClr val="7CA1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7612" y="1772816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ОТЧЕТНОСТЬ</a:t>
              </a:r>
            </a:p>
          </p:txBody>
        </p:sp>
      </p:grpSp>
      <p:sp>
        <p:nvSpPr>
          <p:cNvPr id="57" name="object 22"/>
          <p:cNvSpPr txBox="1"/>
          <p:nvPr/>
        </p:nvSpPr>
        <p:spPr>
          <a:xfrm>
            <a:off x="1187624" y="3083138"/>
            <a:ext cx="7704856" cy="48987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1. Проездные документы (билеты, посадочные талоны, купон или распечатка электронного билета)</a:t>
            </a:r>
          </a:p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2. Документы, подтверждающие доставку багажа (кассовые чеки, платежный документ о перечислении средств на расчетный счет транспортной организации, транспортная накладная, квитанция об оплате услуг по погрузке и выгрузке багажа)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1560" y="371935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РАБОТНИКУ И ЧЛЕНАМ ЕГО СЕМЬИ ЖИЛЬЯ, ВКЛЮЧАЯ ОПЛАТУ ЖИЛИЩНО-КОММУНАЛЬНЫХ УСЛУГ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179512" y="4111739"/>
            <a:ext cx="936104" cy="255687"/>
            <a:chOff x="217612" y="1772816"/>
            <a:chExt cx="936104" cy="255687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251520" y="1772816"/>
              <a:ext cx="842736" cy="255687"/>
            </a:xfrm>
            <a:prstGeom prst="round2DiagRect">
              <a:avLst>
                <a:gd name="adj1" fmla="val 35551"/>
                <a:gd name="adj2" fmla="val 0"/>
              </a:avLst>
            </a:prstGeom>
            <a:noFill/>
            <a:ln w="25400">
              <a:solidFill>
                <a:srgbClr val="7CA1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7612" y="1772816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ОТЧЕТНОСТЬ</a:t>
              </a: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1115616" y="3935378"/>
            <a:ext cx="8028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1. Документы, подтверждающие предоставление работнику жилья (счет, квитанция, приходный кассовый ордер при оплате гостиничного номера, договор найма (аренды) жилого помещения, договор купли-продажи жилого помещения, выписка из Единого государственного реестра прав на недвижимое имущество и сделок с ним, выданная не ранее чем за один месяц до дня направления в министерство документов для получения субсидий)</a:t>
            </a:r>
          </a:p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2. Платежные документы на оплату жилищно-коммунальных услуг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3568" y="486916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ОПЛАТА ОБУЧЕНИЯ РАБОТНИКА И ОПЛАТА РАСХОДОВ, СВЯЗАННЫХ С НАПРАВЛЕНИЕМ РАБОТНИКА НА ОБУЧЕНИЕ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179512" y="5331231"/>
            <a:ext cx="936104" cy="255687"/>
            <a:chOff x="217612" y="1772816"/>
            <a:chExt cx="936104" cy="255687"/>
          </a:xfrm>
        </p:grpSpPr>
        <p:sp>
          <p:nvSpPr>
            <p:cNvPr id="66" name="Прямоугольник с двумя скругленными противолежащими углами 65"/>
            <p:cNvSpPr/>
            <p:nvPr/>
          </p:nvSpPr>
          <p:spPr>
            <a:xfrm>
              <a:off x="251520" y="1772816"/>
              <a:ext cx="842736" cy="255687"/>
            </a:xfrm>
            <a:prstGeom prst="round2DiagRect">
              <a:avLst>
                <a:gd name="adj1" fmla="val 35551"/>
                <a:gd name="adj2" fmla="val 0"/>
              </a:avLst>
            </a:prstGeom>
            <a:noFill/>
            <a:ln w="25400">
              <a:solidFill>
                <a:srgbClr val="7CA1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7612" y="1772816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ОТЧЕТНОСТЬ</a:t>
              </a: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1115616" y="5085184"/>
            <a:ext cx="8028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1. </a:t>
            </a:r>
            <a:r>
              <a:rPr lang="ru-RU" sz="1000" b="1" spc="-5" dirty="0" smtClean="0">
                <a:solidFill>
                  <a:srgbClr val="003399"/>
                </a:solidFill>
                <a:cs typeface="Calibri"/>
              </a:rPr>
              <a:t>Документы, подтверждающие прохождение работником обучения</a:t>
            </a:r>
            <a:endParaRPr lang="ru-RU" sz="1000" b="1" spc="-5" dirty="0" smtClean="0">
              <a:solidFill>
                <a:srgbClr val="003399"/>
              </a:solidFill>
              <a:latin typeface="Calibri"/>
              <a:cs typeface="Calibri"/>
            </a:endParaRPr>
          </a:p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2. </a:t>
            </a:r>
            <a:r>
              <a:rPr lang="ru-RU" sz="1000" b="1" spc="-5" dirty="0" smtClean="0">
                <a:solidFill>
                  <a:srgbClr val="003399"/>
                </a:solidFill>
                <a:cs typeface="Calibri"/>
              </a:rPr>
              <a:t>Документы, подтверждающие направление работника на обучение (проездные билеты, посадочные талоны, купон или распечатка электронного билета)</a:t>
            </a:r>
          </a:p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3. </a:t>
            </a:r>
            <a:r>
              <a:rPr lang="ru-RU" sz="1000" b="1" spc="-5" dirty="0" smtClean="0">
                <a:solidFill>
                  <a:srgbClr val="003399"/>
                </a:solidFill>
                <a:cs typeface="Calibri"/>
              </a:rPr>
              <a:t>Документы, подтверждающие оплату жилья на время обучения</a:t>
            </a:r>
          </a:p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4. </a:t>
            </a:r>
            <a:r>
              <a:rPr lang="ru-RU" sz="1000" b="1" spc="-5" dirty="0" smtClean="0">
                <a:solidFill>
                  <a:srgbClr val="003399"/>
                </a:solidFill>
                <a:cs typeface="Calibri"/>
              </a:rPr>
              <a:t>Документы, подтверждающие оплату командировочных 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179512" y="6309320"/>
            <a:ext cx="936104" cy="255687"/>
            <a:chOff x="217612" y="1772816"/>
            <a:chExt cx="936104" cy="255687"/>
          </a:xfrm>
        </p:grpSpPr>
        <p:sp>
          <p:nvSpPr>
            <p:cNvPr id="70" name="Прямоугольник с двумя скругленными противолежащими углами 69"/>
            <p:cNvSpPr/>
            <p:nvPr/>
          </p:nvSpPr>
          <p:spPr>
            <a:xfrm>
              <a:off x="251520" y="1772816"/>
              <a:ext cx="842736" cy="255687"/>
            </a:xfrm>
            <a:prstGeom prst="round2DiagRect">
              <a:avLst>
                <a:gd name="adj1" fmla="val 35551"/>
                <a:gd name="adj2" fmla="val 0"/>
              </a:avLst>
            </a:prstGeom>
            <a:noFill/>
            <a:ln w="25400">
              <a:solidFill>
                <a:srgbClr val="7CA1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7612" y="1772816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ОТЧЕТНОСТЬ</a:t>
              </a: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1115616" y="6204967"/>
            <a:ext cx="802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5" dirty="0" smtClean="0">
                <a:solidFill>
                  <a:srgbClr val="003399"/>
                </a:solidFill>
                <a:cs typeface="Calibri"/>
              </a:rPr>
              <a:t>1. Документы о начислении и выплате единовременной выплаты работнику в связи с переездом из другого субъекта Российской Федерации и трудоустройством</a:t>
            </a:r>
          </a:p>
        </p:txBody>
      </p:sp>
      <p:sp>
        <p:nvSpPr>
          <p:cNvPr id="75" name="object 107"/>
          <p:cNvSpPr/>
          <p:nvPr/>
        </p:nvSpPr>
        <p:spPr>
          <a:xfrm>
            <a:off x="90527" y="548680"/>
            <a:ext cx="7361793" cy="28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469900" marR="202565" lvl="1" algn="ctr">
              <a:spcBef>
                <a:spcPts val="219"/>
              </a:spcBef>
            </a:pPr>
            <a:r>
              <a:rPr lang="ru-RU" sz="1200" b="1" spc="-10" dirty="0" smtClean="0">
                <a:solidFill>
                  <a:srgbClr val="FFFFFF"/>
                </a:solidFill>
                <a:cs typeface="Calibri"/>
              </a:rPr>
              <a:t>КАК ПОЛУЧИТЬ ФИНАНСОВУЮ ПОДДЕРЖКУ</a:t>
            </a:r>
            <a:endParaRPr lang="ru-RU" sz="1200" dirty="0">
              <a:cs typeface="Calibri"/>
            </a:endParaRPr>
          </a:p>
        </p:txBody>
      </p:sp>
      <p:sp>
        <p:nvSpPr>
          <p:cNvPr id="76" name="object 79">
            <a:extLst>
              <a:ext uri="{FF2B5EF4-FFF2-40B4-BE49-F238E27FC236}">
                <a16:creationId xmlns="" xmlns:a16="http://schemas.microsoft.com/office/drawing/2014/main" id="{04C1E7B0-C76B-3B47-861D-2C98A38EB81E}"/>
              </a:ext>
            </a:extLst>
          </p:cNvPr>
          <p:cNvSpPr/>
          <p:nvPr/>
        </p:nvSpPr>
        <p:spPr>
          <a:xfrm>
            <a:off x="164578" y="959644"/>
            <a:ext cx="448550" cy="165100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ШАГ 1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7" name="object 17"/>
          <p:cNvSpPr txBox="1"/>
          <p:nvPr/>
        </p:nvSpPr>
        <p:spPr>
          <a:xfrm>
            <a:off x="683568" y="927254"/>
            <a:ext cx="82459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УВЕДОМИТЬ О ФАКТЕ ТРУДОУСТРОЙСТВА ГРАЖДАНИНА, ПРИБЫВШЕГО ИЗ ДРУГОГО СУБЪЕКТА РФ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78" name="object 22"/>
          <p:cNvSpPr txBox="1"/>
          <p:nvPr/>
        </p:nvSpPr>
        <p:spPr>
          <a:xfrm>
            <a:off x="181080" y="1174443"/>
            <a:ext cx="8855416" cy="3103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Необходимо направить копию трудового договора с работником, в котором прописаны меры поддержки, предоставляемые в рамках программы, а также копию документа, подтверждающего прописку в другом регионе</a:t>
            </a:r>
            <a:endParaRPr lang="ru-RU" sz="1000" dirty="0">
              <a:latin typeface="Calibri"/>
              <a:cs typeface="Calibri"/>
            </a:endParaRPr>
          </a:p>
        </p:txBody>
      </p:sp>
      <p:sp>
        <p:nvSpPr>
          <p:cNvPr id="79" name="object 79">
            <a:extLst>
              <a:ext uri="{FF2B5EF4-FFF2-40B4-BE49-F238E27FC236}">
                <a16:creationId xmlns="" xmlns:a16="http://schemas.microsoft.com/office/drawing/2014/main" id="{04C1E7B0-C76B-3B47-861D-2C98A38EB81E}"/>
              </a:ext>
            </a:extLst>
          </p:cNvPr>
          <p:cNvSpPr/>
          <p:nvPr/>
        </p:nvSpPr>
        <p:spPr>
          <a:xfrm>
            <a:off x="181080" y="1823740"/>
            <a:ext cx="448550" cy="165100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ШАГ 2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0" name="object 17"/>
          <p:cNvSpPr txBox="1"/>
          <p:nvPr/>
        </p:nvSpPr>
        <p:spPr>
          <a:xfrm>
            <a:off x="719728" y="1750700"/>
            <a:ext cx="82459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ЗАЯВИТЬ О СВОИХ РАСХОДАХ, НАПРАВЛЕННЫХ НА МЕРЫ ПОДДРЕЖКИ РАБОТНИКАМ, ПРИБЫВШИМ ИЗ ДРУГИХ СУБЪЕКТОВ РФ</a:t>
            </a:r>
            <a:endParaRPr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3"/>
          <p:cNvSpPr/>
          <p:nvPr/>
        </p:nvSpPr>
        <p:spPr>
          <a:xfrm>
            <a:off x="-36512" y="2708920"/>
            <a:ext cx="9180512" cy="2088232"/>
          </a:xfrm>
          <a:custGeom>
            <a:avLst/>
            <a:gdLst/>
            <a:ahLst/>
            <a:cxnLst/>
            <a:rect l="l" t="t" r="r" b="b"/>
            <a:pathLst>
              <a:path w="11520170" h="2893695">
                <a:moveTo>
                  <a:pt x="0" y="2893363"/>
                </a:moveTo>
                <a:lnTo>
                  <a:pt x="11519999" y="2893363"/>
                </a:lnTo>
                <a:lnTo>
                  <a:pt x="11519999" y="0"/>
                </a:lnTo>
                <a:lnTo>
                  <a:pt x="0" y="0"/>
                </a:lnTo>
                <a:lnTo>
                  <a:pt x="0" y="2893363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Заголовок 1">
            <a:extLst>
              <a:ext uri="{FF2B5EF4-FFF2-40B4-BE49-F238E27FC236}">
                <a16:creationId xmlns="" xmlns:a16="http://schemas.microsoft.com/office/drawing/2014/main" id="{734CCD22-1ECB-42B7-AEDE-7321E2945A93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7272808" cy="452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Century Gothic"/>
                <a:cs typeface="Century Gothic"/>
              </a:rPr>
              <a:t>ПРОГРАММА ПОВЫШЕНИЯ МОБИЛЬНОСТИ ТРУДОВЫХ РЕСУРСОВ</a:t>
            </a:r>
            <a:endParaRPr lang="ru-RU" sz="1500" dirty="0">
              <a:latin typeface="Century Gothic"/>
              <a:cs typeface="Century Gothic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179512" y="1124744"/>
            <a:ext cx="82459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МОЖНО ЛИ РАЗДЕЛИТЬ СУММУ ФИНАНСОВОЙ ПОДДЕРЖКИ НА НЕСКОЛЬКО ВЫПЛАТ?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251520" y="1454918"/>
            <a:ext cx="576064" cy="389906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/>
              <a:t>ДА</a:t>
            </a:r>
            <a:endParaRPr lang="ru-RU" sz="1500" b="1" dirty="0"/>
          </a:p>
        </p:txBody>
      </p:sp>
      <p:sp>
        <p:nvSpPr>
          <p:cNvPr id="34" name="object 107"/>
          <p:cNvSpPr/>
          <p:nvPr/>
        </p:nvSpPr>
        <p:spPr>
          <a:xfrm>
            <a:off x="90527" y="620688"/>
            <a:ext cx="7361793" cy="288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469900" marR="202565" lvl="1" algn="ctr">
              <a:spcBef>
                <a:spcPts val="219"/>
              </a:spcBef>
            </a:pPr>
            <a:r>
              <a:rPr lang="ru-RU" sz="1200" b="1" spc="-10" dirty="0" smtClean="0">
                <a:solidFill>
                  <a:srgbClr val="FFFFFF"/>
                </a:solidFill>
                <a:cs typeface="Calibri"/>
              </a:rPr>
              <a:t>ВОПРОСЫ ПО ОСОБЕННОСТЯМ РЕАЛИЗАЦИИ ПРОГРАММЫ</a:t>
            </a:r>
            <a:endParaRPr lang="ru-RU" sz="1200" dirty="0">
              <a:cs typeface="Calibri"/>
            </a:endParaRPr>
          </a:p>
        </p:txBody>
      </p:sp>
      <p:sp>
        <p:nvSpPr>
          <p:cNvPr id="35" name="object 22"/>
          <p:cNvSpPr txBox="1"/>
          <p:nvPr/>
        </p:nvSpPr>
        <p:spPr>
          <a:xfrm>
            <a:off x="899592" y="1462475"/>
            <a:ext cx="7992888" cy="3103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Финансовую поддержку можно тратить на привлеченного работника в пределах </a:t>
            </a:r>
            <a:r>
              <a:rPr lang="ru-RU" sz="1500" b="1" spc="-5" dirty="0" smtClean="0">
                <a:solidFill>
                  <a:srgbClr val="003399"/>
                </a:solidFill>
                <a:latin typeface="Calibri"/>
                <a:cs typeface="Calibri"/>
              </a:rPr>
              <a:t>225 тыс. рублей </a:t>
            </a: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в течение 2025 года, разделив ее на несколько выплат и направлений. Например:</a:t>
            </a:r>
            <a:endParaRPr lang="ru-RU" sz="1000" dirty="0">
              <a:latin typeface="Calibri"/>
              <a:cs typeface="Calibri"/>
            </a:endParaRPr>
          </a:p>
        </p:txBody>
      </p:sp>
      <p:sp>
        <p:nvSpPr>
          <p:cNvPr id="78" name="object 3"/>
          <p:cNvSpPr/>
          <p:nvPr/>
        </p:nvSpPr>
        <p:spPr>
          <a:xfrm>
            <a:off x="3455194" y="1964740"/>
            <a:ext cx="972790" cy="504056"/>
          </a:xfrm>
          <a:prstGeom prst="roundRect">
            <a:avLst>
              <a:gd name="adj" fmla="val 20556"/>
            </a:avLst>
          </a:prstGeom>
          <a:solidFill>
            <a:srgbClr val="FFFFFF"/>
          </a:solidFill>
          <a:ln w="22225">
            <a:solidFill>
              <a:srgbClr val="1D4AA5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1500" b="1" dirty="0" smtClean="0">
                <a:ln w="12700">
                  <a:noFill/>
                </a:ln>
                <a:latin typeface="Century Gothic" panose="020B0502020202020204" pitchFamily="34" charset="0"/>
              </a:rPr>
              <a:t>1 мес.</a:t>
            </a:r>
          </a:p>
          <a:p>
            <a:pPr algn="ctr"/>
            <a:r>
              <a:rPr lang="ru-RU" sz="800" b="1" dirty="0" smtClean="0">
                <a:ln w="12700">
                  <a:noFill/>
                </a:ln>
                <a:latin typeface="Century Gothic" panose="020B0502020202020204" pitchFamily="34" charset="0"/>
              </a:rPr>
              <a:t>100 тыс. руб. ЕДВ</a:t>
            </a:r>
            <a:endParaRPr sz="800" b="1" dirty="0">
              <a:ln w="12700">
                <a:noFill/>
              </a:ln>
              <a:latin typeface="Century Gothic" panose="020B0502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355976" y="1868632"/>
            <a:ext cx="43729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spc="-5" dirty="0">
                <a:latin typeface="Century Gothic"/>
              </a:rPr>
              <a:t>+</a:t>
            </a:r>
            <a:endParaRPr lang="ru-RU" sz="3300" dirty="0"/>
          </a:p>
        </p:txBody>
      </p:sp>
      <p:sp>
        <p:nvSpPr>
          <p:cNvPr id="80" name="object 3"/>
          <p:cNvSpPr/>
          <p:nvPr/>
        </p:nvSpPr>
        <p:spPr>
          <a:xfrm>
            <a:off x="4751338" y="1964740"/>
            <a:ext cx="1332830" cy="504056"/>
          </a:xfrm>
          <a:prstGeom prst="roundRect">
            <a:avLst>
              <a:gd name="adj" fmla="val 20556"/>
            </a:avLst>
          </a:prstGeom>
          <a:solidFill>
            <a:srgbClr val="FFFFFF"/>
          </a:solidFill>
          <a:ln w="22225">
            <a:solidFill>
              <a:srgbClr val="1D4AA5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1500" b="1" dirty="0" smtClean="0">
                <a:ln w="12700">
                  <a:noFill/>
                </a:ln>
                <a:latin typeface="Century Gothic" panose="020B0502020202020204" pitchFamily="34" charset="0"/>
              </a:rPr>
              <a:t>2 мес.</a:t>
            </a:r>
          </a:p>
          <a:p>
            <a:pPr algn="ctr"/>
            <a:r>
              <a:rPr lang="ru-RU" sz="800" b="1" dirty="0" smtClean="0">
                <a:ln w="12700">
                  <a:noFill/>
                </a:ln>
                <a:latin typeface="Century Gothic" panose="020B0502020202020204" pitchFamily="34" charset="0"/>
              </a:rPr>
              <a:t>50 тыс. руб. обучение +</a:t>
            </a:r>
            <a:br>
              <a:rPr lang="ru-RU" sz="800" b="1" dirty="0" smtClean="0">
                <a:ln w="12700">
                  <a:noFill/>
                </a:ln>
                <a:latin typeface="Century Gothic" panose="020B0502020202020204" pitchFamily="34" charset="0"/>
              </a:rPr>
            </a:br>
            <a:r>
              <a:rPr lang="ru-RU" sz="800" b="1" dirty="0" smtClean="0">
                <a:ln w="12700">
                  <a:noFill/>
                </a:ln>
                <a:latin typeface="Century Gothic" panose="020B0502020202020204" pitchFamily="34" charset="0"/>
              </a:rPr>
              <a:t> 25 тыс. руб. жилье</a:t>
            </a:r>
            <a:endParaRPr sz="800" b="1" dirty="0">
              <a:ln w="12700">
                <a:noFill/>
              </a:ln>
              <a:latin typeface="Century Gothic" panose="020B0502020202020204" pitchFamily="34" charset="0"/>
            </a:endParaRPr>
          </a:p>
        </p:txBody>
      </p:sp>
      <p:sp>
        <p:nvSpPr>
          <p:cNvPr id="81" name="object 3"/>
          <p:cNvSpPr/>
          <p:nvPr/>
        </p:nvSpPr>
        <p:spPr>
          <a:xfrm>
            <a:off x="6372200" y="1964740"/>
            <a:ext cx="972790" cy="504056"/>
          </a:xfrm>
          <a:prstGeom prst="roundRect">
            <a:avLst>
              <a:gd name="adj" fmla="val 20556"/>
            </a:avLst>
          </a:prstGeom>
          <a:solidFill>
            <a:srgbClr val="FFFFFF"/>
          </a:solidFill>
          <a:ln w="22225">
            <a:solidFill>
              <a:srgbClr val="1D4AA5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1500" b="1" dirty="0" smtClean="0">
                <a:ln w="12700">
                  <a:noFill/>
                </a:ln>
                <a:latin typeface="Century Gothic" panose="020B0502020202020204" pitchFamily="34" charset="0"/>
              </a:rPr>
              <a:t>3 мес.</a:t>
            </a:r>
          </a:p>
          <a:p>
            <a:pPr algn="ctr"/>
            <a:r>
              <a:rPr lang="ru-RU" sz="800" b="1" dirty="0" smtClean="0">
                <a:ln w="12700">
                  <a:noFill/>
                </a:ln>
                <a:latin typeface="Century Gothic" panose="020B0502020202020204" pitchFamily="34" charset="0"/>
              </a:rPr>
              <a:t>25 тыс. руб. жилье</a:t>
            </a:r>
            <a:endParaRPr sz="800" b="1" dirty="0">
              <a:ln w="12700">
                <a:noFill/>
              </a:ln>
              <a:latin typeface="Century Gothic" panose="020B0502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12160" y="1892732"/>
            <a:ext cx="43729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spc="-5" dirty="0">
                <a:latin typeface="Century Gothic"/>
              </a:rPr>
              <a:t>+</a:t>
            </a:r>
            <a:endParaRPr lang="ru-RU" sz="33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7262673" y="1892732"/>
            <a:ext cx="43729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spc="-5" dirty="0">
                <a:latin typeface="Century Gothic"/>
              </a:rPr>
              <a:t>+</a:t>
            </a:r>
            <a:endParaRPr lang="ru-RU" sz="3300" dirty="0"/>
          </a:p>
        </p:txBody>
      </p:sp>
      <p:sp>
        <p:nvSpPr>
          <p:cNvPr id="84" name="object 3"/>
          <p:cNvSpPr/>
          <p:nvPr/>
        </p:nvSpPr>
        <p:spPr>
          <a:xfrm>
            <a:off x="7631658" y="1964740"/>
            <a:ext cx="972790" cy="504056"/>
          </a:xfrm>
          <a:prstGeom prst="roundRect">
            <a:avLst>
              <a:gd name="adj" fmla="val 20556"/>
            </a:avLst>
          </a:prstGeom>
          <a:solidFill>
            <a:srgbClr val="FFFFFF"/>
          </a:solidFill>
          <a:ln w="22225">
            <a:solidFill>
              <a:srgbClr val="1D4AA5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1500" b="1" dirty="0" smtClean="0">
                <a:ln w="12700">
                  <a:noFill/>
                </a:ln>
                <a:latin typeface="Century Gothic" panose="020B0502020202020204" pitchFamily="34" charset="0"/>
              </a:rPr>
              <a:t>4 мес.</a:t>
            </a:r>
          </a:p>
          <a:p>
            <a:pPr algn="ctr"/>
            <a:r>
              <a:rPr lang="ru-RU" sz="800" b="1" dirty="0" smtClean="0">
                <a:ln w="12700">
                  <a:noFill/>
                </a:ln>
                <a:latin typeface="Century Gothic" panose="020B0502020202020204" pitchFamily="34" charset="0"/>
              </a:rPr>
              <a:t>25 тыс. руб. жилье</a:t>
            </a:r>
            <a:endParaRPr sz="800" b="1" dirty="0">
              <a:ln w="12700">
                <a:noFill/>
              </a:ln>
              <a:latin typeface="Century Gothic" panose="020B0502020202020204" pitchFamily="34" charset="0"/>
            </a:endParaRPr>
          </a:p>
        </p:txBody>
      </p:sp>
      <p:sp>
        <p:nvSpPr>
          <p:cNvPr id="85" name="object 17"/>
          <p:cNvSpPr txBox="1"/>
          <p:nvPr/>
        </p:nvSpPr>
        <p:spPr>
          <a:xfrm>
            <a:off x="214456" y="3068960"/>
            <a:ext cx="82459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КАКИЕ УСТАНОВЛЕНЫ СРОКИ ПО ОБРАЩЕНИЮ В МИНИСТЕРСТВО ЗА ФИНАНСОВОЙ ПОДДЕРЖКОЙ?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86" name="object 22"/>
          <p:cNvSpPr txBox="1"/>
          <p:nvPr/>
        </p:nvSpPr>
        <p:spPr>
          <a:xfrm>
            <a:off x="216024" y="3356993"/>
            <a:ext cx="8964488" cy="3103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Необходимо в срок до 28 числа месяца, следующего за месяцем, в котором возникли расходы, но не позднее 20 ноября  предоставить отчетные документы. Например:</a:t>
            </a:r>
            <a:endParaRPr lang="ru-RU" sz="1000" dirty="0">
              <a:latin typeface="Calibri"/>
              <a:cs typeface="Calibri"/>
            </a:endParaRP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="" xmlns:a16="http://schemas.microsoft.com/office/drawing/2014/main" id="{D44910F9-261F-D040-9A3B-31D0EC8C202A}"/>
              </a:ext>
            </a:extLst>
          </p:cNvPr>
          <p:cNvCxnSpPr>
            <a:cxnSpLocks/>
            <a:stCxn id="97" idx="2"/>
          </p:cNvCxnSpPr>
          <p:nvPr/>
        </p:nvCxnSpPr>
        <p:spPr>
          <a:xfrm flipH="1" flipV="1">
            <a:off x="1071554" y="4239623"/>
            <a:ext cx="6812814" cy="12284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>
            <a:extLst>
              <a:ext uri="{FF2B5EF4-FFF2-40B4-BE49-F238E27FC236}">
                <a16:creationId xmlns="" xmlns:a16="http://schemas.microsoft.com/office/drawing/2014/main" id="{46984DDE-E679-D543-A287-F22711B458BE}"/>
              </a:ext>
            </a:extLst>
          </p:cNvPr>
          <p:cNvSpPr/>
          <p:nvPr/>
        </p:nvSpPr>
        <p:spPr>
          <a:xfrm>
            <a:off x="999545" y="4192182"/>
            <a:ext cx="119449" cy="1194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46984DDE-E679-D543-A287-F22711B458BE}"/>
              </a:ext>
            </a:extLst>
          </p:cNvPr>
          <p:cNvSpPr/>
          <p:nvPr/>
        </p:nvSpPr>
        <p:spPr>
          <a:xfrm>
            <a:off x="4812591" y="4192182"/>
            <a:ext cx="119449" cy="119449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46984DDE-E679-D543-A287-F22711B458BE}"/>
              </a:ext>
            </a:extLst>
          </p:cNvPr>
          <p:cNvSpPr/>
          <p:nvPr/>
        </p:nvSpPr>
        <p:spPr>
          <a:xfrm>
            <a:off x="7884368" y="4192182"/>
            <a:ext cx="119449" cy="119449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object 17"/>
          <p:cNvSpPr txBox="1"/>
          <p:nvPr/>
        </p:nvSpPr>
        <p:spPr>
          <a:xfrm>
            <a:off x="783521" y="4311631"/>
            <a:ext cx="649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15 мая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4570432" y="4311631"/>
            <a:ext cx="649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28 июня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1" name="object 17"/>
          <p:cNvSpPr txBox="1"/>
          <p:nvPr/>
        </p:nvSpPr>
        <p:spPr>
          <a:xfrm>
            <a:off x="611560" y="3717033"/>
            <a:ext cx="10081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latin typeface="Century Gothic"/>
                <a:cs typeface="Century Gothic"/>
              </a:rPr>
              <a:t>Работодатель выплатил меру поддержки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102" name="object 17"/>
          <p:cNvSpPr txBox="1"/>
          <p:nvPr/>
        </p:nvSpPr>
        <p:spPr>
          <a:xfrm>
            <a:off x="4355976" y="3717033"/>
            <a:ext cx="10801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latin typeface="Century Gothic"/>
                <a:cs typeface="Century Gothic"/>
              </a:rPr>
              <a:t>Крайний срок обращения за субсидией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103" name="object 17"/>
          <p:cNvSpPr txBox="1"/>
          <p:nvPr/>
        </p:nvSpPr>
        <p:spPr>
          <a:xfrm>
            <a:off x="5652120" y="3717033"/>
            <a:ext cx="165618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latin typeface="Century Gothic"/>
                <a:cs typeface="Century Gothic"/>
              </a:rPr>
              <a:t>15 раб. </a:t>
            </a:r>
            <a:r>
              <a:rPr lang="ru-RU" sz="800" b="1" dirty="0" err="1" smtClean="0">
                <a:latin typeface="Century Gothic"/>
                <a:cs typeface="Century Gothic"/>
              </a:rPr>
              <a:t>дн</a:t>
            </a:r>
            <a:r>
              <a:rPr lang="ru-RU" sz="800" b="1" dirty="0" smtClean="0">
                <a:latin typeface="Century Gothic"/>
                <a:cs typeface="Century Gothic"/>
              </a:rPr>
              <a:t>. – проверка +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latin typeface="Century Gothic"/>
                <a:cs typeface="Century Gothic"/>
              </a:rPr>
              <a:t>10 раб. </a:t>
            </a:r>
            <a:r>
              <a:rPr lang="ru-RU" sz="800" b="1" dirty="0" err="1" smtClean="0">
                <a:latin typeface="Century Gothic"/>
                <a:cs typeface="Century Gothic"/>
              </a:rPr>
              <a:t>дн</a:t>
            </a:r>
            <a:r>
              <a:rPr lang="ru-RU" sz="800" b="1" dirty="0" smtClean="0">
                <a:latin typeface="Century Gothic"/>
                <a:cs typeface="Century Gothic"/>
              </a:rPr>
              <a:t>. – перечисление средств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105" name="object 17"/>
          <p:cNvSpPr txBox="1"/>
          <p:nvPr/>
        </p:nvSpPr>
        <p:spPr>
          <a:xfrm>
            <a:off x="7452320" y="3717033"/>
            <a:ext cx="10801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latin typeface="Century Gothic"/>
                <a:cs typeface="Century Gothic"/>
              </a:rPr>
              <a:t>Крайний срок  перечисления денежных средств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106" name="object 17"/>
          <p:cNvSpPr txBox="1"/>
          <p:nvPr/>
        </p:nvSpPr>
        <p:spPr>
          <a:xfrm>
            <a:off x="7666776" y="4311631"/>
            <a:ext cx="865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22 июля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46984DDE-E679-D543-A287-F22711B458BE}"/>
              </a:ext>
            </a:extLst>
          </p:cNvPr>
          <p:cNvSpPr/>
          <p:nvPr/>
        </p:nvSpPr>
        <p:spPr>
          <a:xfrm>
            <a:off x="3347864" y="4173648"/>
            <a:ext cx="119449" cy="1194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object 17"/>
          <p:cNvSpPr txBox="1"/>
          <p:nvPr/>
        </p:nvSpPr>
        <p:spPr>
          <a:xfrm>
            <a:off x="3131840" y="4311631"/>
            <a:ext cx="649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latin typeface="Century Gothic"/>
                <a:cs typeface="Century Gothic"/>
              </a:rPr>
              <a:t>17</a:t>
            </a:r>
            <a:r>
              <a:rPr lang="ru-RU" sz="1200" b="1" dirty="0" smtClean="0">
                <a:latin typeface="Century Gothic"/>
                <a:cs typeface="Century Gothic"/>
              </a:rPr>
              <a:t> июня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0" name="object 17"/>
          <p:cNvSpPr txBox="1"/>
          <p:nvPr/>
        </p:nvSpPr>
        <p:spPr>
          <a:xfrm>
            <a:off x="2843808" y="3717033"/>
            <a:ext cx="10801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latin typeface="Century Gothic"/>
                <a:cs typeface="Century Gothic"/>
              </a:rPr>
              <a:t>Работодатель обратился за субсидией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36" name="object 17"/>
          <p:cNvSpPr txBox="1"/>
          <p:nvPr/>
        </p:nvSpPr>
        <p:spPr>
          <a:xfrm>
            <a:off x="179512" y="5085184"/>
            <a:ext cx="87849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НУЖНО ЛИ ПРЕДОСТАВЛЯТЬ ОТЧЕТ О РАСХОДОВАНИИ СРЕДСТВ СУБСИДИИ?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179512" y="5415358"/>
            <a:ext cx="576064" cy="389906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/>
              <a:t>ДА</a:t>
            </a:r>
            <a:endParaRPr lang="ru-RU" sz="15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99592" y="540515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Работодатель не позднее 15 числа месяца, следующего за отчетным кварталом, представляет в министерство посредством системы «Электронный бюджет» отчет по форме, определенной  «финансовым» соглашением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D44910F9-261F-D040-9A3B-31D0EC8C202A}"/>
              </a:ext>
            </a:extLst>
          </p:cNvPr>
          <p:cNvCxnSpPr>
            <a:cxnSpLocks/>
            <a:stCxn id="40" idx="2"/>
          </p:cNvCxnSpPr>
          <p:nvPr/>
        </p:nvCxnSpPr>
        <p:spPr>
          <a:xfrm flipH="1" flipV="1">
            <a:off x="1071554" y="6202372"/>
            <a:ext cx="6812814" cy="12284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46984DDE-E679-D543-A287-F22711B458BE}"/>
              </a:ext>
            </a:extLst>
          </p:cNvPr>
          <p:cNvSpPr/>
          <p:nvPr/>
        </p:nvSpPr>
        <p:spPr>
          <a:xfrm>
            <a:off x="7884368" y="6154931"/>
            <a:ext cx="119449" cy="119449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bject 17"/>
          <p:cNvSpPr txBox="1"/>
          <p:nvPr/>
        </p:nvSpPr>
        <p:spPr>
          <a:xfrm>
            <a:off x="7164288" y="5881772"/>
            <a:ext cx="16561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800" b="1" dirty="0" smtClean="0">
                <a:latin typeface="Century Gothic"/>
                <a:cs typeface="Century Gothic"/>
              </a:rPr>
              <a:t>Крайний срок предоставления отчета за </a:t>
            </a:r>
            <a:r>
              <a:rPr lang="en-US" sz="800" b="1" dirty="0" smtClean="0">
                <a:latin typeface="Century Gothic"/>
                <a:cs typeface="Century Gothic"/>
              </a:rPr>
              <a:t>II </a:t>
            </a:r>
            <a:r>
              <a:rPr lang="ru-RU" sz="800" b="1" dirty="0" smtClean="0">
                <a:latin typeface="Century Gothic"/>
                <a:cs typeface="Century Gothic"/>
              </a:rPr>
              <a:t>квартал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7596336" y="6303367"/>
            <a:ext cx="865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15 июля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46984DDE-E679-D543-A287-F22711B458BE}"/>
              </a:ext>
            </a:extLst>
          </p:cNvPr>
          <p:cNvSpPr/>
          <p:nvPr/>
        </p:nvSpPr>
        <p:spPr>
          <a:xfrm>
            <a:off x="1043608" y="6136397"/>
            <a:ext cx="119449" cy="119449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46984DDE-E679-D543-A287-F22711B458BE}"/>
              </a:ext>
            </a:extLst>
          </p:cNvPr>
          <p:cNvSpPr/>
          <p:nvPr/>
        </p:nvSpPr>
        <p:spPr>
          <a:xfrm>
            <a:off x="5580112" y="6136397"/>
            <a:ext cx="119449" cy="119449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17"/>
          <p:cNvSpPr txBox="1"/>
          <p:nvPr/>
        </p:nvSpPr>
        <p:spPr>
          <a:xfrm>
            <a:off x="755576" y="6327854"/>
            <a:ext cx="865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1 апреля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46" name="object 17"/>
          <p:cNvSpPr txBox="1"/>
          <p:nvPr/>
        </p:nvSpPr>
        <p:spPr>
          <a:xfrm>
            <a:off x="5290512" y="6327854"/>
            <a:ext cx="8656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30 июня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2411760" y="5953780"/>
            <a:ext cx="16561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latin typeface="Century Gothic"/>
                <a:cs typeface="Century Gothic"/>
              </a:rPr>
              <a:t>II </a:t>
            </a:r>
            <a:r>
              <a:rPr lang="ru-RU" sz="1200" b="1" dirty="0" smtClean="0">
                <a:latin typeface="Century Gothic"/>
                <a:cs typeface="Century Gothic"/>
              </a:rPr>
              <a:t>квартал</a:t>
            </a:r>
            <a:endParaRPr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/>
          <p:nvPr/>
        </p:nvSpPr>
        <p:spPr>
          <a:xfrm>
            <a:off x="-36512" y="5445224"/>
            <a:ext cx="9180512" cy="1412776"/>
          </a:xfrm>
          <a:custGeom>
            <a:avLst/>
            <a:gdLst/>
            <a:ahLst/>
            <a:cxnLst/>
            <a:rect l="l" t="t" r="r" b="b"/>
            <a:pathLst>
              <a:path w="11520170" h="2893695">
                <a:moveTo>
                  <a:pt x="0" y="2893363"/>
                </a:moveTo>
                <a:lnTo>
                  <a:pt x="11519999" y="2893363"/>
                </a:lnTo>
                <a:lnTo>
                  <a:pt x="11519999" y="0"/>
                </a:lnTo>
                <a:lnTo>
                  <a:pt x="0" y="0"/>
                </a:lnTo>
                <a:lnTo>
                  <a:pt x="0" y="2893363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3"/>
          <p:cNvSpPr/>
          <p:nvPr/>
        </p:nvSpPr>
        <p:spPr>
          <a:xfrm>
            <a:off x="0" y="2132856"/>
            <a:ext cx="9144000" cy="2160240"/>
          </a:xfrm>
          <a:custGeom>
            <a:avLst/>
            <a:gdLst/>
            <a:ahLst/>
            <a:cxnLst/>
            <a:rect l="l" t="t" r="r" b="b"/>
            <a:pathLst>
              <a:path w="11520170" h="2893695">
                <a:moveTo>
                  <a:pt x="0" y="2893363"/>
                </a:moveTo>
                <a:lnTo>
                  <a:pt x="11519999" y="2893363"/>
                </a:lnTo>
                <a:lnTo>
                  <a:pt x="11519999" y="0"/>
                </a:lnTo>
                <a:lnTo>
                  <a:pt x="0" y="0"/>
                </a:lnTo>
                <a:lnTo>
                  <a:pt x="0" y="2893363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Заголовок 1">
            <a:extLst>
              <a:ext uri="{FF2B5EF4-FFF2-40B4-BE49-F238E27FC236}">
                <a16:creationId xmlns="" xmlns:a16="http://schemas.microsoft.com/office/drawing/2014/main" id="{734CCD22-1ECB-42B7-AEDE-7321E2945A93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7272808" cy="452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Century Gothic"/>
                <a:cs typeface="Century Gothic"/>
              </a:rPr>
              <a:t>ПРОГРАММА ПОВЫШЕНИЯ МОБИЛЬНОСТИ ТРУДОВЫХ РЕСУРСОВ</a:t>
            </a:r>
            <a:endParaRPr lang="ru-RU" sz="1500" dirty="0">
              <a:latin typeface="Century Gothic"/>
              <a:cs typeface="Century Gothic"/>
            </a:endParaRPr>
          </a:p>
        </p:txBody>
      </p:sp>
      <p:sp>
        <p:nvSpPr>
          <p:cNvPr id="34" name="object 107"/>
          <p:cNvSpPr/>
          <p:nvPr/>
        </p:nvSpPr>
        <p:spPr>
          <a:xfrm>
            <a:off x="90527" y="620688"/>
            <a:ext cx="7361793" cy="288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469900" marR="202565" lvl="1" algn="ctr">
              <a:spcBef>
                <a:spcPts val="219"/>
              </a:spcBef>
            </a:pPr>
            <a:r>
              <a:rPr lang="ru-RU" sz="1200" b="1" spc="-10" dirty="0" smtClean="0">
                <a:solidFill>
                  <a:srgbClr val="FFFFFF"/>
                </a:solidFill>
                <a:cs typeface="Calibri"/>
              </a:rPr>
              <a:t>ВОПРОСЫ ПО ОСОБЕННОСТЯМ РЕАЛИЗАЦИИ ПРОГРАММЫ</a:t>
            </a:r>
            <a:endParaRPr lang="ru-RU" sz="1200" dirty="0">
              <a:cs typeface="Calibri"/>
            </a:endParaRPr>
          </a:p>
        </p:txBody>
      </p:sp>
      <p:sp>
        <p:nvSpPr>
          <p:cNvPr id="111" name="object 17"/>
          <p:cNvSpPr txBox="1"/>
          <p:nvPr/>
        </p:nvSpPr>
        <p:spPr>
          <a:xfrm>
            <a:off x="179512" y="980728"/>
            <a:ext cx="87849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МОЖНО ЛИ ОБРАТИТЬСЯ ЗА СУБСИДИЕЙ НА РАБОТНИКА, КОТОРОГО ПРИВЛЕКЛИ ИЗ ДРУГОГО РЕГИОНА ДО ВСТУПЛЕНИЯ В ПРОГРАММУ?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3" name="Прямоугольник с двумя скругленными противолежащими углами 112"/>
          <p:cNvSpPr/>
          <p:nvPr/>
        </p:nvSpPr>
        <p:spPr>
          <a:xfrm>
            <a:off x="179512" y="1556792"/>
            <a:ext cx="2088232" cy="360040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ВОПРОС ПРОРАБАТЫВАЕТСЯ</a:t>
            </a:r>
            <a:endParaRPr lang="ru-RU" sz="1200" b="1" dirty="0"/>
          </a:p>
        </p:txBody>
      </p:sp>
      <p:sp>
        <p:nvSpPr>
          <p:cNvPr id="114" name="object 22"/>
          <p:cNvSpPr txBox="1"/>
          <p:nvPr/>
        </p:nvSpPr>
        <p:spPr>
          <a:xfrm>
            <a:off x="2339752" y="1537434"/>
            <a:ext cx="6804248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В настоящее время разрабатываются изменения в порядок предоставления субсидии, согласно которым работодатель сможет обращаться за возмещением затрат в отношении работников, которые трудоустроились за 5 месяцев до включения работодателя в программу, но не ранее 1 января 2025 года. </a:t>
            </a:r>
            <a:endParaRPr lang="ru-RU" sz="1000" dirty="0">
              <a:latin typeface="Calibri"/>
              <a:cs typeface="Calibri"/>
            </a:endParaRPr>
          </a:p>
        </p:txBody>
      </p:sp>
      <p:sp>
        <p:nvSpPr>
          <p:cNvPr id="116" name="object 17"/>
          <p:cNvSpPr txBox="1"/>
          <p:nvPr/>
        </p:nvSpPr>
        <p:spPr>
          <a:xfrm>
            <a:off x="179512" y="2276872"/>
            <a:ext cx="87849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СКОЛЬКО ВРЕМЕНИ ДОЛЖЕН ОТРАБОТАТЬ РАБОТНИК, ЕСЛИ ЕМУ ПРЕДОСТАВЛЕНА МЕРА ПОДДЕРЖКИ?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7" name="object 22"/>
          <p:cNvSpPr txBox="1"/>
          <p:nvPr/>
        </p:nvSpPr>
        <p:spPr>
          <a:xfrm>
            <a:off x="179512" y="2686611"/>
            <a:ext cx="8964488" cy="31034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Работодатель обязан заключить бессрочный трудовой договор или срочный трудовой договор на срок </a:t>
            </a:r>
            <a:r>
              <a:rPr lang="ru-RU" sz="13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не менее 2 лет. </a:t>
            </a: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В противном случае у работодателя возникает обязанность вернуть затраченные средства субсидии в областной бюджет.</a:t>
            </a:r>
            <a:r>
              <a:rPr lang="ru-RU" sz="1300" b="1" spc="-5" dirty="0" smtClean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endParaRPr lang="ru-RU" sz="1300" dirty="0">
              <a:latin typeface="Calibri"/>
              <a:cs typeface="Calibri"/>
            </a:endParaRPr>
          </a:p>
        </p:txBody>
      </p: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64000"/>
              </p:ext>
            </p:extLst>
          </p:nvPr>
        </p:nvGraphicFramePr>
        <p:xfrm>
          <a:off x="539552" y="3317423"/>
          <a:ext cx="8280920" cy="7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6105">
                  <a:extLst>
                    <a:ext uri="{9D8B030D-6E8A-4147-A177-3AD203B41FA5}">
                      <a16:colId xmlns="" xmlns:a16="http://schemas.microsoft.com/office/drawing/2014/main" val="1126412696"/>
                    </a:ext>
                  </a:extLst>
                </a:gridCol>
                <a:gridCol w="2258311">
                  <a:extLst>
                    <a:ext uri="{9D8B030D-6E8A-4147-A177-3AD203B41FA5}">
                      <a16:colId xmlns="" xmlns:a16="http://schemas.microsoft.com/office/drawing/2014/main" val="210506128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1345366998"/>
                    </a:ext>
                  </a:extLst>
                </a:gridCol>
                <a:gridCol w="2664296"/>
              </a:tblGrid>
              <a:tr h="352658">
                <a:tc rowSpan="2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-5" dirty="0" smtClean="0">
                          <a:solidFill>
                            <a:srgbClr val="003399"/>
                          </a:solidFill>
                          <a:latin typeface="Calibri"/>
                          <a:ea typeface="+mn-ea"/>
                          <a:cs typeface="Calibri"/>
                        </a:rPr>
                        <a:t>Работник отработал менее 2 лет</a:t>
                      </a:r>
                      <a:endParaRPr lang="ru-RU" sz="1000" b="1" kern="1200" spc="-5" dirty="0">
                        <a:solidFill>
                          <a:srgbClr val="003399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kern="1200" spc="-5" dirty="0" smtClean="0">
                          <a:solidFill>
                            <a:srgbClr val="003399"/>
                          </a:solidFill>
                          <a:latin typeface="Calibri"/>
                          <a:ea typeface="+mn-ea"/>
                          <a:cs typeface="Calibri"/>
                        </a:rPr>
                        <a:t>Уволен по соглашению сторон</a:t>
                      </a:r>
                      <a:endParaRPr lang="ru-RU" sz="1000" b="1" kern="1200" spc="-5" dirty="0">
                        <a:solidFill>
                          <a:srgbClr val="003399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kern="1200" spc="-5" dirty="0" smtClean="0">
                          <a:solidFill>
                            <a:srgbClr val="003399"/>
                          </a:solidFill>
                          <a:latin typeface="Calibri"/>
                          <a:ea typeface="+mn-ea"/>
                          <a:cs typeface="Calibri"/>
                        </a:rPr>
                        <a:t>Работодатель возвращает средства в бюджет</a:t>
                      </a:r>
                      <a:endParaRPr lang="ru-RU" sz="1000" b="1" kern="1200" spc="-5" dirty="0">
                        <a:solidFill>
                          <a:srgbClr val="003399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7944276"/>
                  </a:ext>
                </a:extLst>
              </a:tr>
              <a:tr h="439342">
                <a:tc vMerge="1">
                  <a:txBody>
                    <a:bodyPr/>
                    <a:lstStyle/>
                    <a:p>
                      <a:pPr marL="0" marR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Calibri"/>
                      </a:endParaRP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spc="-5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Уволен по виновным действиям</a:t>
                      </a:r>
                      <a:endParaRPr lang="ru-RU" sz="1000" b="1" kern="1200" spc="-5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T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spc="-5" dirty="0" smtClean="0">
                          <a:solidFill>
                            <a:srgbClr val="003399"/>
                          </a:solidFill>
                          <a:latin typeface="Calibri"/>
                          <a:ea typeface="+mn-ea"/>
                          <a:cs typeface="Calibri"/>
                        </a:rPr>
                        <a:t>Работник возвращает  средства работодателю</a:t>
                      </a:r>
                      <a:endParaRPr lang="ru-RU" sz="1000" b="1" kern="1200" spc="-5" dirty="0">
                        <a:solidFill>
                          <a:srgbClr val="003399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5838233"/>
                  </a:ext>
                </a:extLst>
              </a:tr>
            </a:tbl>
          </a:graphicData>
        </a:graphic>
      </p:graphicFrame>
      <p:sp>
        <p:nvSpPr>
          <p:cNvPr id="125" name="object 101"/>
          <p:cNvSpPr/>
          <p:nvPr/>
        </p:nvSpPr>
        <p:spPr>
          <a:xfrm rot="4869370" flipH="1">
            <a:off x="2401181" y="2709857"/>
            <a:ext cx="153704" cy="1445179"/>
          </a:xfrm>
          <a:custGeom>
            <a:avLst/>
            <a:gdLst/>
            <a:ahLst/>
            <a:cxnLst/>
            <a:rect l="l" t="t" r="r" b="b"/>
            <a:pathLst>
              <a:path w="168275" h="908050">
                <a:moveTo>
                  <a:pt x="0" y="0"/>
                </a:moveTo>
                <a:lnTo>
                  <a:pt x="30520" y="37589"/>
                </a:lnTo>
                <a:lnTo>
                  <a:pt x="57989" y="76864"/>
                </a:lnTo>
                <a:lnTo>
                  <a:pt x="82405" y="117649"/>
                </a:lnTo>
                <a:lnTo>
                  <a:pt x="103770" y="159765"/>
                </a:lnTo>
                <a:lnTo>
                  <a:pt x="122082" y="203035"/>
                </a:lnTo>
                <a:lnTo>
                  <a:pt x="137342" y="247281"/>
                </a:lnTo>
                <a:lnTo>
                  <a:pt x="149550" y="292327"/>
                </a:lnTo>
                <a:lnTo>
                  <a:pt x="158707" y="337993"/>
                </a:lnTo>
                <a:lnTo>
                  <a:pt x="164811" y="384104"/>
                </a:lnTo>
                <a:lnTo>
                  <a:pt x="167863" y="430480"/>
                </a:lnTo>
                <a:lnTo>
                  <a:pt x="167863" y="476946"/>
                </a:lnTo>
                <a:lnTo>
                  <a:pt x="164811" y="523323"/>
                </a:lnTo>
                <a:lnTo>
                  <a:pt x="158707" y="569433"/>
                </a:lnTo>
                <a:lnTo>
                  <a:pt x="149550" y="615100"/>
                </a:lnTo>
                <a:lnTo>
                  <a:pt x="137342" y="660145"/>
                </a:lnTo>
                <a:lnTo>
                  <a:pt x="122082" y="704391"/>
                </a:lnTo>
                <a:lnTo>
                  <a:pt x="103770" y="747661"/>
                </a:lnTo>
                <a:lnTo>
                  <a:pt x="82405" y="789777"/>
                </a:lnTo>
                <a:lnTo>
                  <a:pt x="57989" y="830562"/>
                </a:lnTo>
                <a:lnTo>
                  <a:pt x="30520" y="869837"/>
                </a:lnTo>
                <a:lnTo>
                  <a:pt x="0" y="907426"/>
                </a:lnTo>
              </a:path>
            </a:pathLst>
          </a:custGeom>
          <a:ln w="28576">
            <a:solidFill>
              <a:srgbClr val="4F753C"/>
            </a:solidFill>
            <a:headEnd type="triangle" w="lg" len="med"/>
            <a:tailEnd type="none" w="lg" len="me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01"/>
          <p:cNvSpPr/>
          <p:nvPr/>
        </p:nvSpPr>
        <p:spPr>
          <a:xfrm rot="5724357" flipH="1">
            <a:off x="5574783" y="2577863"/>
            <a:ext cx="171371" cy="1590698"/>
          </a:xfrm>
          <a:custGeom>
            <a:avLst/>
            <a:gdLst/>
            <a:ahLst/>
            <a:cxnLst/>
            <a:rect l="l" t="t" r="r" b="b"/>
            <a:pathLst>
              <a:path w="168275" h="908050">
                <a:moveTo>
                  <a:pt x="0" y="0"/>
                </a:moveTo>
                <a:lnTo>
                  <a:pt x="30520" y="37589"/>
                </a:lnTo>
                <a:lnTo>
                  <a:pt x="57989" y="76864"/>
                </a:lnTo>
                <a:lnTo>
                  <a:pt x="82405" y="117649"/>
                </a:lnTo>
                <a:lnTo>
                  <a:pt x="103770" y="159765"/>
                </a:lnTo>
                <a:lnTo>
                  <a:pt x="122082" y="203035"/>
                </a:lnTo>
                <a:lnTo>
                  <a:pt x="137342" y="247281"/>
                </a:lnTo>
                <a:lnTo>
                  <a:pt x="149550" y="292327"/>
                </a:lnTo>
                <a:lnTo>
                  <a:pt x="158707" y="337993"/>
                </a:lnTo>
                <a:lnTo>
                  <a:pt x="164811" y="384104"/>
                </a:lnTo>
                <a:lnTo>
                  <a:pt x="167863" y="430480"/>
                </a:lnTo>
                <a:lnTo>
                  <a:pt x="167863" y="476946"/>
                </a:lnTo>
                <a:lnTo>
                  <a:pt x="164811" y="523323"/>
                </a:lnTo>
                <a:lnTo>
                  <a:pt x="158707" y="569433"/>
                </a:lnTo>
                <a:lnTo>
                  <a:pt x="149550" y="615100"/>
                </a:lnTo>
                <a:lnTo>
                  <a:pt x="137342" y="660145"/>
                </a:lnTo>
                <a:lnTo>
                  <a:pt x="122082" y="704391"/>
                </a:lnTo>
                <a:lnTo>
                  <a:pt x="103770" y="747661"/>
                </a:lnTo>
                <a:lnTo>
                  <a:pt x="82405" y="789777"/>
                </a:lnTo>
                <a:lnTo>
                  <a:pt x="57989" y="830562"/>
                </a:lnTo>
                <a:lnTo>
                  <a:pt x="30520" y="869837"/>
                </a:lnTo>
                <a:lnTo>
                  <a:pt x="0" y="907426"/>
                </a:lnTo>
              </a:path>
            </a:pathLst>
          </a:custGeom>
          <a:ln w="28576">
            <a:solidFill>
              <a:srgbClr val="4F753C"/>
            </a:solidFill>
            <a:headEnd type="triangle" w="lg" len="med"/>
            <a:tailEnd type="none" w="lg" len="me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01"/>
          <p:cNvSpPr/>
          <p:nvPr/>
        </p:nvSpPr>
        <p:spPr>
          <a:xfrm rot="5713915">
            <a:off x="1719199" y="3558505"/>
            <a:ext cx="97901" cy="860499"/>
          </a:xfrm>
          <a:custGeom>
            <a:avLst/>
            <a:gdLst/>
            <a:ahLst/>
            <a:cxnLst/>
            <a:rect l="l" t="t" r="r" b="b"/>
            <a:pathLst>
              <a:path w="168275" h="908050">
                <a:moveTo>
                  <a:pt x="0" y="0"/>
                </a:moveTo>
                <a:lnTo>
                  <a:pt x="30520" y="37589"/>
                </a:lnTo>
                <a:lnTo>
                  <a:pt x="57989" y="76864"/>
                </a:lnTo>
                <a:lnTo>
                  <a:pt x="82405" y="117649"/>
                </a:lnTo>
                <a:lnTo>
                  <a:pt x="103770" y="159765"/>
                </a:lnTo>
                <a:lnTo>
                  <a:pt x="122082" y="203035"/>
                </a:lnTo>
                <a:lnTo>
                  <a:pt x="137342" y="247281"/>
                </a:lnTo>
                <a:lnTo>
                  <a:pt x="149550" y="292327"/>
                </a:lnTo>
                <a:lnTo>
                  <a:pt x="158707" y="337993"/>
                </a:lnTo>
                <a:lnTo>
                  <a:pt x="164811" y="384104"/>
                </a:lnTo>
                <a:lnTo>
                  <a:pt x="167863" y="430480"/>
                </a:lnTo>
                <a:lnTo>
                  <a:pt x="167863" y="476946"/>
                </a:lnTo>
                <a:lnTo>
                  <a:pt x="164811" y="523323"/>
                </a:lnTo>
                <a:lnTo>
                  <a:pt x="158707" y="569433"/>
                </a:lnTo>
                <a:lnTo>
                  <a:pt x="149550" y="615100"/>
                </a:lnTo>
                <a:lnTo>
                  <a:pt x="137342" y="660145"/>
                </a:lnTo>
                <a:lnTo>
                  <a:pt x="122082" y="704391"/>
                </a:lnTo>
                <a:lnTo>
                  <a:pt x="103770" y="747661"/>
                </a:lnTo>
                <a:lnTo>
                  <a:pt x="82405" y="789777"/>
                </a:lnTo>
                <a:lnTo>
                  <a:pt x="57989" y="830562"/>
                </a:lnTo>
                <a:lnTo>
                  <a:pt x="30520" y="869837"/>
                </a:lnTo>
                <a:lnTo>
                  <a:pt x="0" y="907426"/>
                </a:lnTo>
              </a:path>
            </a:pathLst>
          </a:custGeom>
          <a:ln w="28576">
            <a:solidFill>
              <a:srgbClr val="4F753C"/>
            </a:solidFill>
            <a:headEnd type="triangle" w="lg" len="med"/>
            <a:tailEnd type="none" w="lg" len="me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01"/>
          <p:cNvSpPr/>
          <p:nvPr/>
        </p:nvSpPr>
        <p:spPr>
          <a:xfrm rot="5713915">
            <a:off x="4235890" y="3695233"/>
            <a:ext cx="97901" cy="860499"/>
          </a:xfrm>
          <a:custGeom>
            <a:avLst/>
            <a:gdLst/>
            <a:ahLst/>
            <a:cxnLst/>
            <a:rect l="l" t="t" r="r" b="b"/>
            <a:pathLst>
              <a:path w="168275" h="908050">
                <a:moveTo>
                  <a:pt x="0" y="0"/>
                </a:moveTo>
                <a:lnTo>
                  <a:pt x="30520" y="37589"/>
                </a:lnTo>
                <a:lnTo>
                  <a:pt x="57989" y="76864"/>
                </a:lnTo>
                <a:lnTo>
                  <a:pt x="82405" y="117649"/>
                </a:lnTo>
                <a:lnTo>
                  <a:pt x="103770" y="159765"/>
                </a:lnTo>
                <a:lnTo>
                  <a:pt x="122082" y="203035"/>
                </a:lnTo>
                <a:lnTo>
                  <a:pt x="137342" y="247281"/>
                </a:lnTo>
                <a:lnTo>
                  <a:pt x="149550" y="292327"/>
                </a:lnTo>
                <a:lnTo>
                  <a:pt x="158707" y="337993"/>
                </a:lnTo>
                <a:lnTo>
                  <a:pt x="164811" y="384104"/>
                </a:lnTo>
                <a:lnTo>
                  <a:pt x="167863" y="430480"/>
                </a:lnTo>
                <a:lnTo>
                  <a:pt x="167863" y="476946"/>
                </a:lnTo>
                <a:lnTo>
                  <a:pt x="164811" y="523323"/>
                </a:lnTo>
                <a:lnTo>
                  <a:pt x="158707" y="569433"/>
                </a:lnTo>
                <a:lnTo>
                  <a:pt x="149550" y="615100"/>
                </a:lnTo>
                <a:lnTo>
                  <a:pt x="137342" y="660145"/>
                </a:lnTo>
                <a:lnTo>
                  <a:pt x="122082" y="704391"/>
                </a:lnTo>
                <a:lnTo>
                  <a:pt x="103770" y="747661"/>
                </a:lnTo>
                <a:lnTo>
                  <a:pt x="82405" y="789777"/>
                </a:lnTo>
                <a:lnTo>
                  <a:pt x="57989" y="830562"/>
                </a:lnTo>
                <a:lnTo>
                  <a:pt x="30520" y="869837"/>
                </a:lnTo>
                <a:lnTo>
                  <a:pt x="0" y="907426"/>
                </a:lnTo>
              </a:path>
            </a:pathLst>
          </a:custGeom>
          <a:ln w="28576">
            <a:solidFill>
              <a:srgbClr val="4F753C"/>
            </a:solidFill>
            <a:headEnd type="triangle" w="lg" len="med"/>
            <a:tailEnd type="none" w="lg" len="me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01"/>
          <p:cNvSpPr/>
          <p:nvPr/>
        </p:nvSpPr>
        <p:spPr>
          <a:xfrm rot="4793263">
            <a:off x="6440765" y="3348295"/>
            <a:ext cx="125146" cy="1312756"/>
          </a:xfrm>
          <a:custGeom>
            <a:avLst/>
            <a:gdLst/>
            <a:ahLst/>
            <a:cxnLst/>
            <a:rect l="l" t="t" r="r" b="b"/>
            <a:pathLst>
              <a:path w="168275" h="908050">
                <a:moveTo>
                  <a:pt x="0" y="0"/>
                </a:moveTo>
                <a:lnTo>
                  <a:pt x="30520" y="37589"/>
                </a:lnTo>
                <a:lnTo>
                  <a:pt x="57989" y="76864"/>
                </a:lnTo>
                <a:lnTo>
                  <a:pt x="82405" y="117649"/>
                </a:lnTo>
                <a:lnTo>
                  <a:pt x="103770" y="159765"/>
                </a:lnTo>
                <a:lnTo>
                  <a:pt x="122082" y="203035"/>
                </a:lnTo>
                <a:lnTo>
                  <a:pt x="137342" y="247281"/>
                </a:lnTo>
                <a:lnTo>
                  <a:pt x="149550" y="292327"/>
                </a:lnTo>
                <a:lnTo>
                  <a:pt x="158707" y="337993"/>
                </a:lnTo>
                <a:lnTo>
                  <a:pt x="164811" y="384104"/>
                </a:lnTo>
                <a:lnTo>
                  <a:pt x="167863" y="430480"/>
                </a:lnTo>
                <a:lnTo>
                  <a:pt x="167863" y="476946"/>
                </a:lnTo>
                <a:lnTo>
                  <a:pt x="164811" y="523323"/>
                </a:lnTo>
                <a:lnTo>
                  <a:pt x="158707" y="569433"/>
                </a:lnTo>
                <a:lnTo>
                  <a:pt x="149550" y="615100"/>
                </a:lnTo>
                <a:lnTo>
                  <a:pt x="137342" y="660145"/>
                </a:lnTo>
                <a:lnTo>
                  <a:pt x="122082" y="704391"/>
                </a:lnTo>
                <a:lnTo>
                  <a:pt x="103770" y="747661"/>
                </a:lnTo>
                <a:lnTo>
                  <a:pt x="82405" y="789777"/>
                </a:lnTo>
                <a:lnTo>
                  <a:pt x="57989" y="830562"/>
                </a:lnTo>
                <a:lnTo>
                  <a:pt x="30520" y="869837"/>
                </a:lnTo>
                <a:lnTo>
                  <a:pt x="0" y="907426"/>
                </a:lnTo>
              </a:path>
            </a:pathLst>
          </a:custGeom>
          <a:ln w="28576">
            <a:solidFill>
              <a:srgbClr val="4F753C"/>
            </a:solidFill>
            <a:headEnd type="triangle" w="lg" len="med"/>
            <a:tailEnd type="none" w="lg" len="me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7"/>
          <p:cNvSpPr txBox="1"/>
          <p:nvPr/>
        </p:nvSpPr>
        <p:spPr>
          <a:xfrm>
            <a:off x="179512" y="5661248"/>
            <a:ext cx="87849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ПОДЛЕЖАТ ЛИ НАЛОГООБЛАЖЕНИЮ МЕРЫ ФИНАНСОВОЙ ПОДДЕРЖКИ?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246067" y="6021288"/>
            <a:ext cx="581517" cy="422030"/>
          </a:xfrm>
          <a:prstGeom prst="round2DiagRect">
            <a:avLst>
              <a:gd name="adj1" fmla="val 48905"/>
              <a:gd name="adj2" fmla="val 0"/>
            </a:avLst>
          </a:prstGeom>
          <a:solidFill>
            <a:srgbClr val="AD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1500" b="1" dirty="0" smtClean="0"/>
              <a:t>ДА</a:t>
            </a:r>
            <a:endParaRPr lang="ru-RU" sz="1500" b="1" dirty="0"/>
          </a:p>
        </p:txBody>
      </p:sp>
      <p:sp>
        <p:nvSpPr>
          <p:cNvPr id="29" name="object 22"/>
          <p:cNvSpPr txBox="1"/>
          <p:nvPr/>
        </p:nvSpPr>
        <p:spPr>
          <a:xfrm>
            <a:off x="1043608" y="5949280"/>
            <a:ext cx="8964488" cy="50270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Меры поддержки, выплаченные работнику, облагаются налогами в соответствии с действующим законодательством.</a:t>
            </a:r>
          </a:p>
          <a:p>
            <a:pPr marL="12700" marR="5080">
              <a:lnSpc>
                <a:spcPts val="1100"/>
              </a:lnSpc>
              <a:spcBef>
                <a:spcPts val="220"/>
              </a:spcBef>
            </a:pPr>
            <a:endParaRPr lang="ru-RU" sz="1000" b="1" spc="-5" dirty="0" smtClean="0">
              <a:solidFill>
                <a:srgbClr val="003399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Использование средств субсидии на компенсацию налоговых затрат </a:t>
            </a:r>
            <a:r>
              <a:rPr lang="ru-RU" sz="17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ЗАПРЕЩЕНО</a:t>
            </a:r>
            <a:endParaRPr lang="ru-RU" sz="1700" dirty="0">
              <a:latin typeface="Calibri"/>
              <a:cs typeface="Calibri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251520" y="4509120"/>
            <a:ext cx="82459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Century Gothic"/>
                <a:cs typeface="Century Gothic"/>
              </a:rPr>
              <a:t>ПРЕДУСМОТРЕНО ЛИ АВАНСИРОВАНИЕ НА ПРЕДОСТАВЛЕНИЕ СУБСИДИИ РАБОТОДАТЕЛЮ?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51520" y="4879178"/>
            <a:ext cx="581517" cy="422030"/>
          </a:xfrm>
          <a:prstGeom prst="round2DiagRect">
            <a:avLst>
              <a:gd name="adj1" fmla="val 48905"/>
              <a:gd name="adj2" fmla="val 0"/>
            </a:avLst>
          </a:prstGeom>
          <a:solidFill>
            <a:srgbClr val="AD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ru-RU" sz="1500" b="1" dirty="0" smtClean="0"/>
              <a:t>НЕТ</a:t>
            </a:r>
            <a:endParaRPr lang="ru-RU" sz="1500" b="1" dirty="0"/>
          </a:p>
        </p:txBody>
      </p:sp>
      <p:sp>
        <p:nvSpPr>
          <p:cNvPr id="33" name="object 22"/>
          <p:cNvSpPr txBox="1"/>
          <p:nvPr/>
        </p:nvSpPr>
        <p:spPr>
          <a:xfrm>
            <a:off x="899592" y="4987915"/>
            <a:ext cx="7992888" cy="16927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Субсидия предоставляется работодателю только на возмещение расходов, понесенных на предоставление мер поддержки работнику.</a:t>
            </a:r>
            <a:endParaRPr lang="ru-RU"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Заголовок 1">
            <a:extLst>
              <a:ext uri="{FF2B5EF4-FFF2-40B4-BE49-F238E27FC236}">
                <a16:creationId xmlns="" xmlns:a16="http://schemas.microsoft.com/office/drawing/2014/main" id="{734CCD22-1ECB-42B7-AEDE-7321E2945A93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7272808" cy="452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latin typeface="Century Gothic"/>
                <a:cs typeface="Century Gothic"/>
              </a:rPr>
              <a:t>ПРОГРАММА ПОВЫШЕНИЯ МОБИЛЬНОСТИ ТРУДОВЫХ РЕСУРСОВ</a:t>
            </a:r>
            <a:endParaRPr lang="ru-RU" sz="1500" dirty="0">
              <a:latin typeface="Century Gothic"/>
              <a:cs typeface="Century Gothic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72000" y="1412776"/>
            <a:ext cx="0" cy="4824536"/>
          </a:xfrm>
          <a:prstGeom prst="line">
            <a:avLst/>
          </a:prstGeom>
          <a:ln w="19050">
            <a:solidFill>
              <a:srgbClr val="1D4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59632" y="1267163"/>
            <a:ext cx="2304256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3679190" algn="l"/>
                <a:tab pos="4217035" algn="l"/>
              </a:tabLst>
            </a:pPr>
            <a:r>
              <a:rPr lang="ru-RU" sz="1750" b="1" spc="-5" dirty="0" smtClean="0">
                <a:solidFill>
                  <a:srgbClr val="2B2A29"/>
                </a:solidFill>
                <a:cs typeface="Calibri"/>
              </a:rPr>
              <a:t>САМОСТОЯТЕЛЬНЫЙ</a:t>
            </a:r>
            <a:endParaRPr lang="ru-RU" sz="1750" dirty="0"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1268760"/>
            <a:ext cx="3816424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3679190" algn="l"/>
                <a:tab pos="4217035" algn="l"/>
              </a:tabLst>
            </a:pPr>
            <a:r>
              <a:rPr lang="ru-RU" sz="1750" b="1" spc="-5" dirty="0" smtClean="0">
                <a:solidFill>
                  <a:srgbClr val="2B2A29"/>
                </a:solidFill>
                <a:cs typeface="Calibri"/>
              </a:rPr>
              <a:t>С ПОМОЩЬЮ КАДРОВОГО ЦЕНТРА</a:t>
            </a:r>
            <a:endParaRPr lang="ru-RU" sz="1750" dirty="0">
              <a:cs typeface="Calibri"/>
            </a:endParaRPr>
          </a:p>
        </p:txBody>
      </p:sp>
      <p:sp>
        <p:nvSpPr>
          <p:cNvPr id="22" name="object 42"/>
          <p:cNvSpPr/>
          <p:nvPr/>
        </p:nvSpPr>
        <p:spPr>
          <a:xfrm>
            <a:off x="5292080" y="2204864"/>
            <a:ext cx="576064" cy="43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3"/>
          <p:cNvSpPr/>
          <p:nvPr/>
        </p:nvSpPr>
        <p:spPr>
          <a:xfrm>
            <a:off x="4788024" y="2132856"/>
            <a:ext cx="436410" cy="480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2791961"/>
            <a:ext cx="1368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3679190" algn="l"/>
                <a:tab pos="4217035" algn="l"/>
              </a:tabLst>
            </a:pPr>
            <a:r>
              <a:rPr lang="ru-RU" sz="1200" b="1" spc="-5" dirty="0" smtClean="0">
                <a:solidFill>
                  <a:srgbClr val="2B2A29"/>
                </a:solidFill>
                <a:cs typeface="Calibri"/>
              </a:rPr>
              <a:t>КОЛЛ-ЦЕНТР</a:t>
            </a:r>
            <a:endParaRPr lang="ru-RU" sz="1200" dirty="0">
              <a:cs typeface="Calibri"/>
            </a:endParaRPr>
          </a:p>
        </p:txBody>
      </p:sp>
      <p:sp>
        <p:nvSpPr>
          <p:cNvPr id="25" name="object 101"/>
          <p:cNvSpPr txBox="1"/>
          <p:nvPr/>
        </p:nvSpPr>
        <p:spPr>
          <a:xfrm>
            <a:off x="6156176" y="1772816"/>
            <a:ext cx="2880320" cy="178279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296545" indent="-108585" algn="just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ПОИСК И ВЗАИМОДЕЙСТВИЕ С СОИСКАТЕЛЯМИ ИЗ ДРУГИХ РЕГИОНОВ С ПОДХОДЯЩЕЙ ПРОФЕССИЕЙ</a:t>
            </a:r>
          </a:p>
          <a:p>
            <a:pPr marR="296545" indent="-108585" algn="just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endParaRPr lang="ru-RU" sz="1000" b="1" spc="-5" dirty="0" smtClean="0">
              <a:solidFill>
                <a:srgbClr val="003399"/>
              </a:solidFill>
              <a:latin typeface="Calibri"/>
              <a:cs typeface="Calibri"/>
            </a:endParaRPr>
          </a:p>
          <a:p>
            <a:pPr marR="296545" indent="-108585" algn="just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КОНСОЛИДАЦИЯ РЕЗЮМЕ СОИСКАТЕЛЕЙ, КОТОРЫЕ СОГЛАСИЛИСЬ К ПЕРЕЕЗДУ В ИРКУТСКУЮ ОБЛАСТЬ</a:t>
            </a:r>
          </a:p>
          <a:p>
            <a:pPr marR="296545" indent="-108585" algn="just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endParaRPr lang="ru-RU" sz="1000" b="1" spc="-5" dirty="0" smtClean="0">
              <a:solidFill>
                <a:srgbClr val="003399"/>
              </a:solidFill>
              <a:latin typeface="Calibri"/>
              <a:cs typeface="Calibri"/>
            </a:endParaRPr>
          </a:p>
          <a:p>
            <a:pPr marR="296545" indent="-108585" algn="just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НАПРАВЛЕНИЕ РЕЗЮМЕ В ФИЛИАЛ КАДРОВОГО ЦЕНТРА ПО МЕСТУ НАХОЖДЕНИЯ РАБОТОДАТЕЛЯ</a:t>
            </a:r>
            <a:endParaRPr sz="1000" b="1" spc="-5" dirty="0">
              <a:solidFill>
                <a:srgbClr val="003399"/>
              </a:solidFill>
              <a:latin typeface="Calibri"/>
              <a:cs typeface="Calibri"/>
            </a:endParaRPr>
          </a:p>
        </p:txBody>
      </p:sp>
      <p:sp>
        <p:nvSpPr>
          <p:cNvPr id="26" name="object 42"/>
          <p:cNvSpPr/>
          <p:nvPr/>
        </p:nvSpPr>
        <p:spPr>
          <a:xfrm>
            <a:off x="5364088" y="4797152"/>
            <a:ext cx="576064" cy="43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3"/>
          <p:cNvSpPr/>
          <p:nvPr/>
        </p:nvSpPr>
        <p:spPr>
          <a:xfrm>
            <a:off x="4860032" y="4725144"/>
            <a:ext cx="436410" cy="480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4932040" y="5373216"/>
            <a:ext cx="1368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3679190" algn="l"/>
                <a:tab pos="4217035" algn="l"/>
              </a:tabLst>
            </a:pPr>
            <a:r>
              <a:rPr lang="ru-RU" sz="1200" b="1" spc="-5" dirty="0" smtClean="0">
                <a:solidFill>
                  <a:srgbClr val="2B2A29"/>
                </a:solidFill>
                <a:cs typeface="Calibri"/>
              </a:rPr>
              <a:t>ФИЛИАЛЫ</a:t>
            </a:r>
            <a:endParaRPr lang="ru-RU" sz="1200" dirty="0">
              <a:cs typeface="Calibri"/>
            </a:endParaRPr>
          </a:p>
        </p:txBody>
      </p:sp>
      <p:sp>
        <p:nvSpPr>
          <p:cNvPr id="29" name="object 101"/>
          <p:cNvSpPr txBox="1"/>
          <p:nvPr/>
        </p:nvSpPr>
        <p:spPr>
          <a:xfrm>
            <a:off x="6156176" y="4331014"/>
            <a:ext cx="2987824" cy="14742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296545" indent="-108585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НАПРАВЛЕНИЕ ПОДХОДЯЩИХ РЕЗЮМЕ РАБОТОДАТЕЛЮ</a:t>
            </a:r>
          </a:p>
          <a:p>
            <a:pPr marR="296545" indent="-108585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endParaRPr lang="ru-RU" sz="1000" b="1" spc="-5" dirty="0" smtClean="0">
              <a:solidFill>
                <a:srgbClr val="003399"/>
              </a:solidFill>
              <a:latin typeface="Calibri"/>
              <a:cs typeface="Calibri"/>
            </a:endParaRPr>
          </a:p>
          <a:p>
            <a:pPr marR="296545" indent="-108585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ОРГАНИЗАЦИЯ ВСТРЕЧ С РАБОТОДАТЕЛЯМИ НА ТЕРРИТОРИИ В ЦЕЛЯХ СОПРОВОЖДЕНИЯ РЕЗЮМЕ СОИСКАТЕЛЯ</a:t>
            </a:r>
          </a:p>
          <a:p>
            <a:pPr marR="296545" indent="-108585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endParaRPr lang="ru-RU" sz="1000" b="1" spc="-5" dirty="0" smtClean="0">
              <a:solidFill>
                <a:srgbClr val="003399"/>
              </a:solidFill>
              <a:latin typeface="Calibri"/>
              <a:cs typeface="Calibri"/>
            </a:endParaRPr>
          </a:p>
          <a:p>
            <a:pPr marR="296545" indent="-108585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ОКАЗАНИЕ СОДЕЙСТВИЯ ОРГАНИЗАЦИЯМ В ПРОВЕДЕНИИ СОБЕСЕДОВАНИЙ С СОИСКАТЕЛЕМ</a:t>
            </a:r>
          </a:p>
        </p:txBody>
      </p:sp>
      <p:sp>
        <p:nvSpPr>
          <p:cNvPr id="30" name="object 107"/>
          <p:cNvSpPr/>
          <p:nvPr/>
        </p:nvSpPr>
        <p:spPr>
          <a:xfrm>
            <a:off x="107504" y="908720"/>
            <a:ext cx="8928992" cy="28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12700" marR="202565" algn="ctr">
              <a:spcBef>
                <a:spcPts val="219"/>
              </a:spcBef>
            </a:pPr>
            <a:r>
              <a:rPr lang="ru-RU" sz="1200" b="1" spc="-10" dirty="0" smtClean="0">
                <a:solidFill>
                  <a:srgbClr val="FFFFFF"/>
                </a:solidFill>
                <a:cs typeface="Calibri"/>
              </a:rPr>
              <a:t>ПОДБОР РАБОТНИКОВ</a:t>
            </a:r>
            <a:endParaRPr lang="ru-RU" sz="1200" dirty="0">
              <a:cs typeface="Calibri"/>
            </a:endParaRPr>
          </a:p>
        </p:txBody>
      </p:sp>
      <p:sp>
        <p:nvSpPr>
          <p:cNvPr id="31" name="object 123"/>
          <p:cNvSpPr/>
          <p:nvPr/>
        </p:nvSpPr>
        <p:spPr>
          <a:xfrm>
            <a:off x="5220072" y="3789040"/>
            <a:ext cx="360045" cy="198120"/>
          </a:xfrm>
          <a:custGeom>
            <a:avLst/>
            <a:gdLst/>
            <a:ahLst/>
            <a:cxnLst/>
            <a:rect l="l" t="t" r="r" b="b"/>
            <a:pathLst>
              <a:path w="360045" h="198120">
                <a:moveTo>
                  <a:pt x="360000" y="0"/>
                </a:moveTo>
                <a:lnTo>
                  <a:pt x="0" y="0"/>
                </a:lnTo>
                <a:lnTo>
                  <a:pt x="180000" y="197999"/>
                </a:lnTo>
                <a:lnTo>
                  <a:pt x="360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23"/>
          <p:cNvSpPr/>
          <p:nvPr/>
        </p:nvSpPr>
        <p:spPr>
          <a:xfrm>
            <a:off x="8172400" y="3789040"/>
            <a:ext cx="360045" cy="198120"/>
          </a:xfrm>
          <a:custGeom>
            <a:avLst/>
            <a:gdLst/>
            <a:ahLst/>
            <a:cxnLst/>
            <a:rect l="l" t="t" r="r" b="b"/>
            <a:pathLst>
              <a:path w="360045" h="198120">
                <a:moveTo>
                  <a:pt x="360000" y="0"/>
                </a:moveTo>
                <a:lnTo>
                  <a:pt x="0" y="0"/>
                </a:lnTo>
                <a:lnTo>
                  <a:pt x="180000" y="197999"/>
                </a:lnTo>
                <a:lnTo>
                  <a:pt x="360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23"/>
          <p:cNvSpPr/>
          <p:nvPr/>
        </p:nvSpPr>
        <p:spPr>
          <a:xfrm>
            <a:off x="6660232" y="3789040"/>
            <a:ext cx="360045" cy="198120"/>
          </a:xfrm>
          <a:custGeom>
            <a:avLst/>
            <a:gdLst/>
            <a:ahLst/>
            <a:cxnLst/>
            <a:rect l="l" t="t" r="r" b="b"/>
            <a:pathLst>
              <a:path w="360045" h="198120">
                <a:moveTo>
                  <a:pt x="360000" y="0"/>
                </a:moveTo>
                <a:lnTo>
                  <a:pt x="0" y="0"/>
                </a:lnTo>
                <a:lnTo>
                  <a:pt x="180000" y="197999"/>
                </a:lnTo>
                <a:lnTo>
                  <a:pt x="360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1187624" y="2745795"/>
            <a:ext cx="2407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АО «</a:t>
            </a:r>
            <a:r>
              <a:rPr lang="ru-RU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Фармасинтез</a:t>
            </a:r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="" xmlns:a16="http://schemas.microsoft.com/office/drawing/2014/main" id="{BCB12EFB-922B-4D7B-A2E5-2AAB0FB3B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5" r="17755" b="35815"/>
          <a:stretch/>
        </p:blipFill>
        <p:spPr bwMode="auto">
          <a:xfrm>
            <a:off x="467544" y="2572301"/>
            <a:ext cx="360040" cy="5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101"/>
          <p:cNvSpPr txBox="1"/>
          <p:nvPr/>
        </p:nvSpPr>
        <p:spPr>
          <a:xfrm>
            <a:off x="467544" y="3307883"/>
            <a:ext cx="4176464" cy="48115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296545" indent="-108585" algn="just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В ИЮЛЕ 2025 ГОДА ОЖИДАЕТСЯ СОБЕСЕДОВАНИЕ И ТРУДОУСТРОЙСТВО ВЫПУСКНИКОВ ТОМСКОГО ГОСУДАРСТВЕННОГО УНИВЕРСИТЕТА ПО ПРОФЕССИЯМ ХИМИЧЕСКОГО КОМПЛЕКСА</a:t>
            </a:r>
            <a:endParaRPr sz="1000" b="1" spc="-5" dirty="0">
              <a:solidFill>
                <a:srgbClr val="003399"/>
              </a:solidFill>
              <a:latin typeface="Calibri"/>
              <a:cs typeface="Calibri"/>
            </a:endParaRPr>
          </a:p>
        </p:txBody>
      </p:sp>
      <p:pic>
        <p:nvPicPr>
          <p:cNvPr id="42" name="Picture 22" descr="АО &amp;quot;ВЕРХНЕЧОНСКНЕФТЕГАЗ&amp;quot; (АО &amp;quot;ВЧНГ&amp;quot;)">
            <a:extLst>
              <a:ext uri="{FF2B5EF4-FFF2-40B4-BE49-F238E27FC236}">
                <a16:creationId xmlns="" xmlns:a16="http://schemas.microsoft.com/office/drawing/2014/main" id="{9B09C0C8-019B-4425-942F-EBB91D545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70" r="30770" b="42311"/>
          <a:stretch/>
        </p:blipFill>
        <p:spPr bwMode="auto">
          <a:xfrm>
            <a:off x="467544" y="4316293"/>
            <a:ext cx="504056" cy="6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228127" y="4555224"/>
            <a:ext cx="29838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АО «</a:t>
            </a:r>
            <a:r>
              <a:rPr lang="ru-RU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РН-РемСтройИнжиниринг</a:t>
            </a:r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44" name="object 101"/>
          <p:cNvSpPr txBox="1"/>
          <p:nvPr/>
        </p:nvSpPr>
        <p:spPr>
          <a:xfrm>
            <a:off x="467544" y="5108083"/>
            <a:ext cx="4176464" cy="48115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296545" indent="-108585">
              <a:lnSpc>
                <a:spcPct val="101699"/>
              </a:lnSpc>
              <a:spcBef>
                <a:spcPts val="80"/>
              </a:spcBef>
              <a:tabLst>
                <a:tab pos="121285" algn="l"/>
              </a:tabLst>
            </a:pPr>
            <a:r>
              <a:rPr lang="ru-RU" sz="1000" b="1" spc="-5" dirty="0" smtClean="0">
                <a:solidFill>
                  <a:srgbClr val="003399"/>
                </a:solidFill>
                <a:latin typeface="Calibri"/>
                <a:cs typeface="Calibri"/>
              </a:rPr>
              <a:t>В МАРТЕ САМОСТОЯТЕЛЬНО ПОДОБРАНЫ И ТРУДОУСТРОЕНЫ 2 ЧЕЛОВЕКА ПО  ПРОФЕССИЯМ ИНЖЕНЕР-ТЕХНОЛОГ И МОНТАЖНИК ИЗ ЯРОСЛАВЛЯ И КРАСНОДАРА</a:t>
            </a:r>
            <a:endParaRPr sz="1000" b="1" spc="-5" dirty="0">
              <a:solidFill>
                <a:srgbClr val="003399"/>
              </a:solidFill>
              <a:latin typeface="Calibri"/>
              <a:cs typeface="Calibri"/>
            </a:endParaRP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395536" y="1844824"/>
            <a:ext cx="2376264" cy="288032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ПОЛОЖИТЕЛЬНЫЕ ПРИМЕРЫ</a:t>
            </a:r>
            <a:endParaRPr lang="ru-RU" sz="1200" dirty="0" smtClean="0">
              <a:latin typeface="Century Gothic"/>
              <a:cs typeface="Century Gothic"/>
            </a:endParaRPr>
          </a:p>
          <a:p>
            <a:pPr algn="ctr"/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794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1267</Words>
  <Application>Microsoft Office PowerPoint</Application>
  <PresentationFormat>Экран (4:3)</PresentationFormat>
  <Paragraphs>192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Обухов Денис Вдамирович</dc:creator>
  <cp:lastModifiedBy>user</cp:lastModifiedBy>
  <cp:revision>401</cp:revision>
  <dcterms:created xsi:type="dcterms:W3CDTF">2023-04-27T06:31:32Z</dcterms:created>
  <dcterms:modified xsi:type="dcterms:W3CDTF">2025-06-25T08:28:23Z</dcterms:modified>
</cp:coreProperties>
</file>