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notesSlides/notesSlide3.xml" ContentType="application/vnd.openxmlformats-officedocument.presentationml.notesSlide+xml"/>
  <Override PartName="/ppt/charts/chart20.xml" ContentType="application/vnd.openxmlformats-officedocument.drawingml.chart+xml"/>
  <Override PartName="/ppt/notesSlides/notesSlide4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2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charts/chart2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51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313" r:id="rId12"/>
    <p:sldId id="323" r:id="rId13"/>
    <p:sldId id="324" r:id="rId14"/>
    <p:sldId id="325" r:id="rId15"/>
    <p:sldId id="326" r:id="rId16"/>
    <p:sldId id="327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311" r:id="rId26"/>
    <p:sldId id="312" r:id="rId27"/>
    <p:sldId id="288" r:id="rId28"/>
    <p:sldId id="289" r:id="rId29"/>
    <p:sldId id="290" r:id="rId30"/>
    <p:sldId id="322" r:id="rId31"/>
    <p:sldId id="32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19" r:id="rId48"/>
    <p:sldId id="320" r:id="rId49"/>
    <p:sldId id="308" r:id="rId5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CC66"/>
    <a:srgbClr val="FF6600"/>
    <a:srgbClr val="EAF747"/>
    <a:srgbClr val="FFFFCC"/>
    <a:srgbClr val="FFFF99"/>
    <a:srgbClr val="CC0099"/>
    <a:srgbClr val="CC3300"/>
    <a:srgbClr val="CC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97" d="100"/>
          <a:sy n="97" d="100"/>
        </p:scale>
        <p:origin x="10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53377249740246E-2"/>
          <c:y val="0"/>
          <c:w val="0.81852854330708658"/>
          <c:h val="0.596349618826918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2921194.1</c:v>
                </c:pt>
                <c:pt idx="1">
                  <c:v>3243394.5</c:v>
                </c:pt>
                <c:pt idx="2">
                  <c:v>3370813.7</c:v>
                </c:pt>
                <c:pt idx="3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</c:v>
                </c:pt>
                <c:pt idx="2">
                  <c:v>2026 год</c:v>
                </c:pt>
                <c:pt idx="3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2397957.2000000002</c:v>
                </c:pt>
                <c:pt idx="1">
                  <c:v>2264477.9</c:v>
                </c:pt>
                <c:pt idx="2">
                  <c:v>2185064.2000000002</c:v>
                </c:pt>
                <c:pt idx="3">
                  <c:v>1970088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210.4</c:v>
                </c:pt>
                <c:pt idx="1">
                  <c:v>215.3</c:v>
                </c:pt>
                <c:pt idx="2">
                  <c:v>221.1</c:v>
                </c:pt>
                <c:pt idx="3">
                  <c:v>227.7</c:v>
                </c:pt>
                <c:pt idx="4" formatCode="0.0">
                  <c:v>235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0.10531202654202575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3 243 394,5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2921194.1</c:v>
                </c:pt>
                <c:pt idx="1">
                  <c:v>3243394.5</c:v>
                </c:pt>
                <c:pt idx="2">
                  <c:v>3370813.7</c:v>
                </c:pt>
                <c:pt idx="3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2397957.2000000002</c:v>
                </c:pt>
                <c:pt idx="1">
                  <c:v>2264477.9</c:v>
                </c:pt>
                <c:pt idx="2">
                  <c:v>2185064.2000000002</c:v>
                </c:pt>
                <c:pt idx="3">
                  <c:v>1970088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5319151.3</c:v>
                </c:pt>
                <c:pt idx="1">
                  <c:v>5507872.4000000004</c:v>
                </c:pt>
                <c:pt idx="2">
                  <c:v>5555877.9000000004</c:v>
                </c:pt>
                <c:pt idx="3">
                  <c:v>5618580.7999999998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noFill/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8556021342427563E-3"/>
                  <c:y val="0.324700464734388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1.2852007114142049E-3"/>
                  <c:y val="0.412833448019436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4406649164252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43602633835760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1.2852007114141578E-3"/>
                  <c:y val="0.440664916425241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2393031.2000000002</c:v>
                </c:pt>
                <c:pt idx="1">
                  <c:v>2921194.1</c:v>
                </c:pt>
                <c:pt idx="2">
                  <c:v>3243394.5</c:v>
                </c:pt>
                <c:pt idx="3">
                  <c:v>3370813.7</c:v>
                </c:pt>
                <c:pt idx="4">
                  <c:v>3648492.8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704014228284805E-3"/>
                  <c:y val="0.29223041826094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-1.285200711414252E-3"/>
                  <c:y val="0.361809089275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0150757439621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27831468405804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27367610599041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2143120.9</c:v>
                </c:pt>
                <c:pt idx="1">
                  <c:v>2397957.2000000002</c:v>
                </c:pt>
                <c:pt idx="2">
                  <c:v>2264477.9</c:v>
                </c:pt>
                <c:pt idx="3">
                  <c:v>2185064.2000000002</c:v>
                </c:pt>
                <c:pt idx="4">
                  <c:v>1970088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1809282</c:v>
                </c:pt>
                <c:pt idx="1">
                  <c:v>2419888.2000000002</c:v>
                </c:pt>
                <c:pt idx="2">
                  <c:v>2764076.2</c:v>
                </c:pt>
                <c:pt idx="3">
                  <c:v>2876712.2</c:v>
                </c:pt>
                <c:pt idx="4">
                  <c:v>3140090.4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164198.1</c:v>
                </c:pt>
                <c:pt idx="1">
                  <c:v>137655</c:v>
                </c:pt>
                <c:pt idx="2">
                  <c:v>105732.6</c:v>
                </c:pt>
                <c:pt idx="3">
                  <c:v>109961.5</c:v>
                </c:pt>
                <c:pt idx="4">
                  <c:v>114360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9637.7000000000007</c:v>
                </c:pt>
                <c:pt idx="1">
                  <c:v>21974.400000000001</c:v>
                </c:pt>
                <c:pt idx="2">
                  <c:v>24422.1</c:v>
                </c:pt>
                <c:pt idx="3">
                  <c:v>24908.1</c:v>
                </c:pt>
                <c:pt idx="4">
                  <c:v>25404.1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15753.3</c:v>
                </c:pt>
                <c:pt idx="1">
                  <c:v>22209.9</c:v>
                </c:pt>
                <c:pt idx="2">
                  <c:v>27188.400000000001</c:v>
                </c:pt>
                <c:pt idx="3">
                  <c:v>28063.3</c:v>
                </c:pt>
                <c:pt idx="4">
                  <c:v>34516.9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061821497665E-2"/>
          <c:y val="3.7084682351248288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40615.199999999997</c:v>
                </c:pt>
                <c:pt idx="1">
                  <c:v>34248.6</c:v>
                </c:pt>
                <c:pt idx="2">
                  <c:v>34423</c:v>
                </c:pt>
                <c:pt idx="3">
                  <c:v>34563.9</c:v>
                </c:pt>
                <c:pt idx="4">
                  <c:v>34749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262064.8</c:v>
                </c:pt>
                <c:pt idx="1">
                  <c:v>202682.6</c:v>
                </c:pt>
                <c:pt idx="2">
                  <c:v>209443</c:v>
                </c:pt>
                <c:pt idx="3">
                  <c:v>217820</c:v>
                </c:pt>
                <c:pt idx="4">
                  <c:v>219885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77448.899999999994</c:v>
                </c:pt>
                <c:pt idx="1">
                  <c:v>67678.600000000006</c:v>
                </c:pt>
                <c:pt idx="2">
                  <c:v>68225.399999999994</c:v>
                </c:pt>
                <c:pt idx="3">
                  <c:v>68900.600000000006</c:v>
                </c:pt>
                <c:pt idx="4">
                  <c:v>69602.899999999994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9026.9</c:v>
                </c:pt>
                <c:pt idx="1">
                  <c:v>8795.6</c:v>
                </c:pt>
                <c:pt idx="2">
                  <c:v>6900</c:v>
                </c:pt>
                <c:pt idx="3">
                  <c:v>6900</c:v>
                </c:pt>
                <c:pt idx="4">
                  <c:v>6900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4365.3</c:v>
                </c:pt>
                <c:pt idx="1">
                  <c:v>5643.1</c:v>
                </c:pt>
                <c:pt idx="2">
                  <c:v>2983.8</c:v>
                </c:pt>
                <c:pt idx="3">
                  <c:v>2984.1</c:v>
                </c:pt>
                <c:pt idx="4">
                  <c:v>2984.5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5.7907092409019016</c:v>
                </c:pt>
                <c:pt idx="1">
                  <c:v>4.6158496907284245</c:v>
                </c:pt>
                <c:pt idx="2">
                  <c:v>5.7804141078170819</c:v>
                </c:pt>
                <c:pt idx="3">
                  <c:v>17.543676748719786</c:v>
                </c:pt>
                <c:pt idx="4">
                  <c:v>8.4907323936798758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77.74227296276193</c:v>
                </c:pt>
                <c:pt idx="1">
                  <c:v>79.000300755993464</c:v>
                </c:pt>
                <c:pt idx="2">
                  <c:v>85.357207504652621</c:v>
                </c:pt>
                <c:pt idx="3">
                  <c:v>81.908430882717326</c:v>
                </c:pt>
                <c:pt idx="4">
                  <c:v>90.901589167590487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6,6%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9.4157573822640957E-3"/>
                  <c:y val="-3.1536463469090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7.5592875590546789E-3"/>
                  <c:y val="-1.225186151760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0,6%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6.5926378675136812</c:v>
                </c:pt>
                <c:pt idx="1">
                  <c:v>6.0595660339559005</c:v>
                </c:pt>
                <c:pt idx="2">
                  <c:v>0.52867815579034794</c:v>
                </c:pt>
                <c:pt idx="3">
                  <c:v>0.54789236856290091</c:v>
                </c:pt>
                <c:pt idx="4">
                  <c:v>0.60767843872964056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9.8743799288224956</c:v>
                </c:pt>
                <c:pt idx="1">
                  <c:v>10.324283519322195</c:v>
                </c:pt>
                <c:pt idx="2">
                  <c:v>8.333700231739952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76198878133735E-3"/>
          <c:y val="7.3501527171350679E-3"/>
          <c:w val="0.80601279557585126"/>
          <c:h val="0.81337870921076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2474592.5</c:v>
                </c:pt>
                <c:pt idx="1">
                  <c:v>2916788.6</c:v>
                </c:pt>
                <c:pt idx="2">
                  <c:v>2888347.3</c:v>
                </c:pt>
                <c:pt idx="3">
                  <c:v>2756237.9</c:v>
                </c:pt>
                <c:pt idx="4">
                  <c:v>2764783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700840.7</c:v>
                </c:pt>
                <c:pt idx="1">
                  <c:v>1386941.4</c:v>
                </c:pt>
                <c:pt idx="2">
                  <c:v>1017373.2</c:v>
                </c:pt>
                <c:pt idx="3">
                  <c:v>962880.1</c:v>
                </c:pt>
                <c:pt idx="4">
                  <c:v>1037836.2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37023.300000000003</c:v>
                </c:pt>
                <c:pt idx="1">
                  <c:v>50480</c:v>
                </c:pt>
                <c:pt idx="2">
                  <c:v>51473.3</c:v>
                </c:pt>
                <c:pt idx="3">
                  <c:v>50782.3</c:v>
                </c:pt>
                <c:pt idx="4">
                  <c:v>51265.7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278019.09999999998</c:v>
                </c:pt>
                <c:pt idx="1">
                  <c:v>412449.9</c:v>
                </c:pt>
                <c:pt idx="2">
                  <c:v>196081.1</c:v>
                </c:pt>
                <c:pt idx="3">
                  <c:v>82309.600000000006</c:v>
                </c:pt>
                <c:pt idx="4">
                  <c:v>115238.8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6940.4</c:v>
                </c:pt>
                <c:pt idx="1">
                  <c:v>593688.1</c:v>
                </c:pt>
                <c:pt idx="2">
                  <c:v>566016.9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369080.3</c:v>
                </c:pt>
                <c:pt idx="1">
                  <c:v>754414.8</c:v>
                </c:pt>
                <c:pt idx="2">
                  <c:v>451607.5</c:v>
                </c:pt>
                <c:pt idx="3">
                  <c:v>651538.30000000005</c:v>
                </c:pt>
                <c:pt idx="4">
                  <c:v>276776.09999999998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56423.4</c:v>
                </c:pt>
                <c:pt idx="1">
                  <c:v>133177.70000000001</c:v>
                </c:pt>
                <c:pt idx="2">
                  <c:v>200815.9</c:v>
                </c:pt>
                <c:pt idx="3">
                  <c:v>165273</c:v>
                </c:pt>
                <c:pt idx="4">
                  <c:v>146712.29999999999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2023 год (факт)</c:v>
                </c:pt>
                <c:pt idx="1">
                  <c:v>2024 год</c:v>
                </c:pt>
                <c:pt idx="2">
                  <c:v>2025 год</c:v>
                </c:pt>
                <c:pt idx="3">
                  <c:v>2026 год</c:v>
                </c:pt>
                <c:pt idx="4">
                  <c:v>2027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590000</c:v>
                </c:pt>
                <c:pt idx="4">
                  <c:v>1145000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221269789883977"/>
          <c:y val="3.2585268287254637E-2"/>
          <c:w val="0.17778730210116028"/>
          <c:h val="0.944127198877829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Lbls>
            <c:dLbl>
              <c:idx val="0"/>
              <c:layout>
                <c:manualLayout>
                  <c:x val="-0.14214027207005903"/>
                  <c:y val="-8.106958041760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37884064796798E-2"/>
                      <c:h val="4.44177679550516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5.8637219559439853E-2"/>
                  <c:y val="-6.47581593316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1.3941133820011649E-2"/>
                  <c:y val="-6.339273601863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2.5642018764795559E-2"/>
                  <c:y val="-4.14643555625901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3.9666592006459118E-2"/>
                  <c:y val="-5.22305329142977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-2.9111947816941432E-3"/>
                  <c:y val="8.8655363623003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Подымахинское сельское поселение</c:v>
                </c:pt>
                <c:pt idx="5">
                  <c:v>Ручейское сельское поселение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130922.6</c:v>
                </c:pt>
                <c:pt idx="1">
                  <c:v>19971.400000000001</c:v>
                </c:pt>
                <c:pt idx="2">
                  <c:v>31433.200000000001</c:v>
                </c:pt>
                <c:pt idx="3">
                  <c:v>19609.900000000001</c:v>
                </c:pt>
                <c:pt idx="4">
                  <c:v>21159</c:v>
                </c:pt>
                <c:pt idx="5">
                  <c:v>13590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2063791.3</c:v>
                </c:pt>
                <c:pt idx="1">
                  <c:v>11971.8</c:v>
                </c:pt>
                <c:pt idx="2">
                  <c:v>66673</c:v>
                </c:pt>
                <c:pt idx="3" formatCode="#,##0.00">
                  <c:v>1490943.8</c:v>
                </c:pt>
                <c:pt idx="4" formatCode="#,##0.00">
                  <c:v>451607.5</c:v>
                </c:pt>
                <c:pt idx="5">
                  <c:v>209459.4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5523354.7999999998</c:v>
                </c:pt>
                <c:pt idx="1">
                  <c:v>5523354.7999999998</c:v>
                </c:pt>
                <c:pt idx="2">
                  <c:v>5523354.7999999998</c:v>
                </c:pt>
                <c:pt idx="3">
                  <c:v>5523354.7999999998</c:v>
                </c:pt>
                <c:pt idx="4">
                  <c:v>5523354.7999999998</c:v>
                </c:pt>
                <c:pt idx="5">
                  <c:v>5523354.7999999998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2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6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8316-41B8-B135-42E326B6E932}"/>
              </c:ext>
            </c:extLst>
          </c:dPt>
          <c:dPt>
            <c:idx val="1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8316-41B8-B135-42E326B6E932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8316-41B8-B135-42E326B6E932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4"/>
              <c:layout>
                <c:manualLayout>
                  <c:x val="6.4945160543455893E-3"/>
                  <c:y val="-1.9391884784306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B0-49A5-B9A4-A1B0A6921B4E}"/>
                </c:ext>
              </c:extLst>
            </c:dLbl>
            <c:dLbl>
              <c:idx val="6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16-41B8-B135-42E326B6E9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вопросы, 497 707.1 тыс. руб.</c:v>
                </c:pt>
                <c:pt idx="1">
                  <c:v>Национальная оборона, 10 000.0 тыс. руб.</c:v>
                </c:pt>
                <c:pt idx="2">
                  <c:v>Национальная безопасность и правоохранительная деятельность, 29 066.7 тыс.руб.</c:v>
                </c:pt>
                <c:pt idx="3">
                  <c:v>Национальная экономика, 122 315.2 тыс. руб.</c:v>
                </c:pt>
                <c:pt idx="4">
                  <c:v>Жилищно-коммунальное хозяйство, 187 245.9 тыс. руб.</c:v>
                </c:pt>
                <c:pt idx="5">
                  <c:v>Охрана окружающей среды, 218 836.8 тыс.руб.</c:v>
                </c:pt>
                <c:pt idx="6">
                  <c:v>Образование, 3 492 306.9 тыс. руб.</c:v>
                </c:pt>
                <c:pt idx="7">
                  <c:v>Культура, кинематография, 272 840.7 тыс.руб.</c:v>
                </c:pt>
                <c:pt idx="8">
                  <c:v>Здравоохранение, 510.0 тыс. руб.</c:v>
                </c:pt>
                <c:pt idx="9">
                  <c:v>Социальная политика, 55 065.6 тыс. руб.</c:v>
                </c:pt>
                <c:pt idx="10">
                  <c:v>Физическая культура и спорт, 386 869.8 тыс. руб.</c:v>
                </c:pt>
                <c:pt idx="11">
                  <c:v>Средства массовой информации, 13 904.0 тыс.руб.</c:v>
                </c:pt>
                <c:pt idx="12">
                  <c:v>Межбюджетные трансферты бюджетам поселений, входящим в состав Иркутского района, 236 686.1 тыс. руб.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497707.1</c:v>
                </c:pt>
                <c:pt idx="1">
                  <c:v>10000</c:v>
                </c:pt>
                <c:pt idx="2">
                  <c:v>29066.7</c:v>
                </c:pt>
                <c:pt idx="3">
                  <c:v>122315.2</c:v>
                </c:pt>
                <c:pt idx="4">
                  <c:v>187245.9</c:v>
                </c:pt>
                <c:pt idx="5">
                  <c:v>218836.8</c:v>
                </c:pt>
                <c:pt idx="6">
                  <c:v>3492306.9</c:v>
                </c:pt>
                <c:pt idx="7">
                  <c:v>272840.7</c:v>
                </c:pt>
                <c:pt idx="8">
                  <c:v>510</c:v>
                </c:pt>
                <c:pt idx="9">
                  <c:v>55065.599999999999</c:v>
                </c:pt>
                <c:pt idx="10">
                  <c:v>386869.8</c:v>
                </c:pt>
                <c:pt idx="11">
                  <c:v>13904</c:v>
                </c:pt>
                <c:pt idx="12">
                  <c:v>236686.1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164522467478453"/>
          <c:y val="2.5597940136218938E-2"/>
          <c:w val="0.37943052200442157"/>
          <c:h val="0.84625897182564291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49441175484747E-2"/>
          <c:y val="8.6411058662692747E-2"/>
          <c:w val="0.93633329232283469"/>
          <c:h val="0.52281459435401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2139483.7999999998</c:v>
                </c:pt>
                <c:pt idx="1">
                  <c:v>2063791.3</c:v>
                </c:pt>
                <c:pt idx="2">
                  <c:v>2173092.4</c:v>
                </c:pt>
                <c:pt idx="3">
                  <c:v>1958116.2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A-4D34-917F-2627D193B2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3654706.3</c:v>
                </c:pt>
                <c:pt idx="1">
                  <c:v>3459563.5</c:v>
                </c:pt>
                <c:pt idx="2">
                  <c:v>3447663.3</c:v>
                </c:pt>
                <c:pt idx="3">
                  <c:v>3690402.8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A-4D34-917F-2627D193B2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46263444105535"/>
          <c:y val="0.84118501683352587"/>
          <c:w val="0.49020800154719002"/>
          <c:h val="0.1004208498005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22114.6</c:v>
                </c:pt>
                <c:pt idx="1">
                  <c:v>22240.7</c:v>
                </c:pt>
                <c:pt idx="2">
                  <c:v>22110.1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475592.5</c:v>
                </c:pt>
                <c:pt idx="1">
                  <c:v>437886.7</c:v>
                </c:pt>
                <c:pt idx="2">
                  <c:v>414649.4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1916618.5</c:v>
                </c:pt>
                <c:pt idx="1">
                  <c:v>2055111.9</c:v>
                </c:pt>
                <c:pt idx="2">
                  <c:v>1846642.6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1313271.7</c:v>
                </c:pt>
                <c:pt idx="1">
                  <c:v>870009.8</c:v>
                </c:pt>
                <c:pt idx="2">
                  <c:v>894220.80000000005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61892.3</c:v>
                </c:pt>
                <c:pt idx="1">
                  <c:v>62433.9</c:v>
                </c:pt>
                <c:pt idx="2">
                  <c:v>63050.8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200524.4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219556714424909E-3"/>
          <c:y val="3.1017979369156205E-3"/>
          <c:w val="0.97325737515490285"/>
          <c:h val="0.7726147412910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267750.2</c:v>
                </c:pt>
                <c:pt idx="1">
                  <c:v>254189.3</c:v>
                </c:pt>
                <c:pt idx="2">
                  <c:v>278652.40000000002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5050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309.8</c:v>
                </c:pt>
                <c:pt idx="1">
                  <c:v>7310.4</c:v>
                </c:pt>
                <c:pt idx="2">
                  <c:v>291.3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A8C-44AC-AC92-DD1C3FE53CDD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05-45E9-AF88-0D4D528F8009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05-45E9-AF88-0D4D528F80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4780.7</c:v>
                </c:pt>
                <c:pt idx="1">
                  <c:v>4856.2</c:v>
                </c:pt>
                <c:pt idx="2">
                  <c:v>4881.2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8C-44AC-AC92-DD1C3FE53CD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627922627423443E-2"/>
          <c:y val="0.85546024137640098"/>
          <c:w val="0.9553388330298701"/>
          <c:h val="0.141415734112551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23249.1</c:v>
                </c:pt>
                <c:pt idx="1">
                  <c:v>23249.1</c:v>
                </c:pt>
                <c:pt idx="2">
                  <c:v>22671.8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31816.5</c:v>
                </c:pt>
                <c:pt idx="1">
                  <c:v>30482.799999999999</c:v>
                </c:pt>
                <c:pt idx="2">
                  <c:v>29381.1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5356542032096"/>
          <c:y val="0.31925774777635596"/>
          <c:w val="0.85725232746986302"/>
          <c:h val="0.679400362825764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725648946701019E-3"/>
                  <c:y val="-0.322303723522994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DB-49C7-A02B-BC87BCB0549F}"/>
                </c:ext>
              </c:extLst>
            </c:dLbl>
            <c:dLbl>
              <c:idx val="1"/>
              <c:layout>
                <c:manualLayout>
                  <c:x val="-1.4925359334324814E-3"/>
                  <c:y val="-0.33717454937605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BDB-49C7-A02B-BC87BCB0549F}"/>
                </c:ext>
              </c:extLst>
            </c:dLbl>
            <c:dLbl>
              <c:idx val="2"/>
              <c:layout>
                <c:manualLayout>
                  <c:x val="7.3143297703012486E-3"/>
                  <c:y val="-9.19946994702570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BDB-49C7-A02B-BC87BCB0549F}"/>
                </c:ext>
              </c:extLst>
            </c:dLbl>
            <c:dLbl>
              <c:idx val="3"/>
              <c:layout>
                <c:manualLayout>
                  <c:x val="-2.4381099234337495E-3"/>
                  <c:y val="-6.5750008216193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BDB-49C7-A02B-BC87BCB05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-475038.8</c:v>
                </c:pt>
                <c:pt idx="1">
                  <c:v>-15482.4</c:v>
                </c:pt>
                <c:pt idx="2">
                  <c:v>-64877.8</c:v>
                </c:pt>
                <c:pt idx="3">
                  <c:v>-29938.2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B-49C7-A02B-BC87BCB054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19374681489386"/>
          <c:y val="0.83900094007715553"/>
          <c:w val="0.26839494555573784"/>
          <c:h val="0.1609990599228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207069645817278"/>
          <c:w val="0.88827711179258428"/>
          <c:h val="0.654145447830819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356-4ABB-8F9E-166D3749F5AE}"/>
                </c:ext>
              </c:extLst>
            </c:dLbl>
            <c:dLbl>
              <c:idx val="1"/>
              <c:layout>
                <c:manualLayout>
                  <c:x val="-1.3664021703318228E-2"/>
                  <c:y val="-0.1837019903591976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356-4ABB-8F9E-166D3749F5AE}"/>
                </c:ext>
              </c:extLst>
            </c:dLbl>
            <c:dLbl>
              <c:idx val="2"/>
              <c:layout>
                <c:manualLayout>
                  <c:x val="0"/>
                  <c:y val="-0.31303889364018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356-4ABB-8F9E-166D3749F5AE}"/>
                </c:ext>
              </c:extLst>
            </c:dLbl>
            <c:dLbl>
              <c:idx val="3"/>
              <c:layout>
                <c:manualLayout>
                  <c:x val="1.0495740547497495E-2"/>
                  <c:y val="-0.353566342135369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356-4ABB-8F9E-166D3749F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2024 год (план)</c:v>
                </c:pt>
                <c:pt idx="1">
                  <c:v>2025 год </c:v>
                </c:pt>
                <c:pt idx="2">
                  <c:v>2026 год </c:v>
                </c:pt>
                <c:pt idx="3">
                  <c:v>2027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0</c:v>
                </c:pt>
                <c:pt idx="1">
                  <c:v>15482.4</c:v>
                </c:pt>
                <c:pt idx="2">
                  <c:v>80360.2</c:v>
                </c:pt>
                <c:pt idx="3">
                  <c:v>110298.4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6-4ABB-8F9E-166D3749F5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139852850268482"/>
          <c:y val="2.3721136559968246E-2"/>
          <c:w val="0.65224526204090083"/>
          <c:h val="0.12661109943732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467</c:v>
                </c:pt>
                <c:pt idx="1">
                  <c:v>493</c:v>
                </c:pt>
                <c:pt idx="2">
                  <c:v>559</c:v>
                </c:pt>
                <c:pt idx="3">
                  <c:v>588</c:v>
                </c:pt>
                <c:pt idx="4">
                  <c:v>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114,9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9A6-474B-A660-2BF1ECF494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105.6</c:v>
                </c:pt>
                <c:pt idx="1">
                  <c:v>105.4</c:v>
                </c:pt>
                <c:pt idx="2">
                  <c:v>114.2</c:v>
                </c:pt>
                <c:pt idx="3">
                  <c:v>105.3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C172DD56-CC6D-4777-B969-22DEAB1C788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C58-4140-95CA-D02AD4F7D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45.7</c:v>
                </c:pt>
                <c:pt idx="1">
                  <c:v>61.8</c:v>
                </c:pt>
                <c:pt idx="2">
                  <c:v>65</c:v>
                </c:pt>
                <c:pt idx="3">
                  <c:v>67.599999999999994</c:v>
                </c:pt>
                <c:pt idx="4">
                  <c:v>73.8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101.6</c:v>
                </c:pt>
                <c:pt idx="1">
                  <c:v>129.5</c:v>
                </c:pt>
                <c:pt idx="2">
                  <c:v>132.5</c:v>
                </c:pt>
                <c:pt idx="3">
                  <c:v>137.1</c:v>
                </c:pt>
                <c:pt idx="4">
                  <c:v>148.5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49</c:v>
                </c:pt>
                <c:pt idx="1">
                  <c:v>48.3</c:v>
                </c:pt>
                <c:pt idx="2">
                  <c:v>47.9</c:v>
                </c:pt>
                <c:pt idx="3">
                  <c:v>47.3</c:v>
                </c:pt>
                <c:pt idx="4">
                  <c:v>43.2</c:v>
                </c:pt>
                <c:pt idx="5">
                  <c:v>42.5</c:v>
                </c:pt>
                <c:pt idx="6">
                  <c:v>41.6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0" presStyleCnt="4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0" presStyleCnt="4" custLinFactNeighborX="164" custLinFactNeighborY="133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0" presStyleCnt="4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4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4" custLinFactNeighborX="548" custLinFactNeighborY="8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4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4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4" custLinFactNeighborX="0" custLinFactNeighborY="102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4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4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4" custLinFactNeighborX="1437" custLinFactNeighborY="115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4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0" destOrd="0" parTransId="{61053B88-63D4-45AD-B16B-C419C644D192}" sibTransId="{C6603FFC-EE44-415A-AB46-74862EB61071}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6BA1D7FD-692F-4D3E-8A3F-311305F269C9}" type="presParOf" srcId="{D461392E-2837-49AF-A6B8-24BC3B1E85D1}" destId="{115EDDBF-B250-4D4F-955F-E9D052A5E611}" srcOrd="0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.4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141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8.1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104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120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120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40AB3-9625-4B06-9572-877CFB10DC8F}">
      <dsp:nvSpPr>
        <dsp:cNvPr id="0" name=""/>
        <dsp:cNvSpPr/>
      </dsp:nvSpPr>
      <dsp:spPr>
        <a:xfrm>
          <a:off x="96787" y="507475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19033" y="906037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15351" y="2570497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4828" y="-65864"/>
          <a:ext cx="2555206" cy="67242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8" y="-65864"/>
        <a:ext cx="2555206" cy="672421"/>
      </dsp:txXfrm>
    </dsp:sp>
    <dsp:sp modelId="{EEC6F489-6513-4561-8E67-9A19A1EC8FC5}">
      <dsp:nvSpPr>
        <dsp:cNvPr id="0" name=""/>
        <dsp:cNvSpPr/>
      </dsp:nvSpPr>
      <dsp:spPr>
        <a:xfrm>
          <a:off x="3187855" y="616395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3318721" y="931059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3306419" y="2679417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3122312" y="-65864"/>
          <a:ext cx="2502374" cy="89026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3122312" y="-65864"/>
        <a:ext cx="2502374" cy="890262"/>
      </dsp:txXfrm>
    </dsp:sp>
    <dsp:sp modelId="{062A635A-750A-42D6-8426-360EC4D6C597}">
      <dsp:nvSpPr>
        <dsp:cNvPr id="0" name=""/>
        <dsp:cNvSpPr/>
      </dsp:nvSpPr>
      <dsp:spPr>
        <a:xfrm>
          <a:off x="6186964" y="614252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6305528" y="953540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6305528" y="2677273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6211270" y="-65864"/>
          <a:ext cx="2322677" cy="885975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1270" y="-65864"/>
        <a:ext cx="2322677" cy="885975"/>
      </dsp:txXfrm>
    </dsp:sp>
    <dsp:sp modelId="{CB7B1035-4F2E-4E4A-AF6D-B35F021B2272}">
      <dsp:nvSpPr>
        <dsp:cNvPr id="0" name=""/>
        <dsp:cNvSpPr/>
      </dsp:nvSpPr>
      <dsp:spPr>
        <a:xfrm>
          <a:off x="9112706" y="639418"/>
          <a:ext cx="0" cy="426832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236099" y="1003330"/>
          <a:ext cx="2244899" cy="192074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231270" y="2702440"/>
          <a:ext cx="2244899" cy="2205299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187176" y="-65864"/>
          <a:ext cx="2222348" cy="93630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187176" y="-65864"/>
        <a:ext cx="2222348" cy="9363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.4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141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8.1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8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2025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2026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2027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104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рубля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120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120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135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0.75432</cdr:y>
    </cdr:from>
    <cdr:to>
      <cdr:x>0.30643</cdr:x>
      <cdr:y>0.8503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1063012">
          <a:off x="1220232" y="4332547"/>
          <a:ext cx="2020500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322 200,4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0.19229</cdr:x>
      <cdr:y>0.59723</cdr:y>
    </cdr:from>
    <cdr:to>
      <cdr:x>0.38632</cdr:x>
      <cdr:y>0.69321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599429">
          <a:off x="2033614" y="3430278"/>
          <a:ext cx="2052016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133 479,3 или 5,6%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0.16629</cdr:x>
      <cdr:y>0.13364</cdr:y>
    </cdr:from>
    <cdr:to>
      <cdr:x>0.34061</cdr:x>
      <cdr:y>0.22296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1055138">
          <a:off x="1758669" y="767595"/>
          <a:ext cx="1843567" cy="513022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+ 188 721,1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3,5%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0.36354</cdr:x>
      <cdr:y>0.78608</cdr:y>
    </cdr:from>
    <cdr:to>
      <cdr:x>0.55297</cdr:x>
      <cdr:y>0.88206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44671" y="4285076"/>
          <a:ext cx="200339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419,2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3,9%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0.4433</cdr:x>
      <cdr:y>0.64314</cdr:y>
    </cdr:from>
    <cdr:to>
      <cdr:x>0.64147</cdr:x>
      <cdr:y>0.73912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457363">
          <a:off x="4688278" y="3693943"/>
          <a:ext cx="2095715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-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79 413,7 или 3,5%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0.42958</cdr:x>
      <cdr:y>0.12911</cdr:y>
    </cdr:from>
    <cdr:to>
      <cdr:x>0.58906</cdr:x>
      <cdr:y>0.22509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21137676">
          <a:off x="4543159" y="741579"/>
          <a:ext cx="1686623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+ 48 005,5 или 0,9%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0.61571</cdr:x>
      <cdr:y>0.77711</cdr:y>
    </cdr:from>
    <cdr:to>
      <cdr:x>0.80584</cdr:x>
      <cdr:y>0.88139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912285">
          <a:off x="6511615" y="4463449"/>
          <a:ext cx="2010771" cy="598948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+ 277 679,1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8,2%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0.69521</cdr:x>
      <cdr:y>0.65006</cdr:y>
    </cdr:from>
    <cdr:to>
      <cdr:x>0.88863</cdr:x>
      <cdr:y>0.74605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453427">
          <a:off x="7352378" y="3733715"/>
          <a:ext cx="2045564" cy="5513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- 214 976,2 или 9,8%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0.68171</cdr:x>
      <cdr:y>0.12383</cdr:y>
    </cdr:from>
    <cdr:to>
      <cdr:x>0.84578</cdr:x>
      <cdr:y>0.21981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163941">
          <a:off x="7209648" y="711220"/>
          <a:ext cx="1735166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+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62 702,9 или 1,1%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8,2%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0,5%</a:t>
          </a:r>
          <a:endParaRPr lang="ru-RU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4,9%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,7%</a:t>
          </a:r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0.18873</cdr:x>
      <cdr:y>0.5627</cdr:y>
    </cdr:from>
    <cdr:to>
      <cdr:x>0.2338</cdr:x>
      <cdr:y>0.61752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14479" y="2150778"/>
          <a:ext cx="457196" cy="2095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0.27435</cdr:x>
      <cdr:y>0.16208</cdr:y>
    </cdr:from>
    <cdr:to>
      <cdr:x>0.33734</cdr:x>
      <cdr:y>0.2335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83063" y="619499"/>
          <a:ext cx="638978" cy="272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64,2%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0.41704</cdr:x>
      <cdr:y>0.50719</cdr:y>
    </cdr:from>
    <cdr:to>
      <cdr:x>0.45824</cdr:x>
      <cdr:y>0.57763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30482" y="1938602"/>
          <a:ext cx="417938" cy="2692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10</a:t>
          </a:r>
          <a:r>
            <a:rPr lang="en-US" b="1" dirty="0" smtClean="0">
              <a:latin typeface="Times New Roman" panose="02020603050405020304" pitchFamily="18" charset="0"/>
            </a:rPr>
            <a:t>,7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0.54316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82" y="2076063"/>
          <a:ext cx="413272" cy="29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9%</a:t>
          </a:r>
          <a:endParaRPr lang="ru-RU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0.68728</cdr:x>
      <cdr:y>0.5186</cdr:y>
    </cdr:from>
    <cdr:to>
      <cdr:x>0.74486</cdr:x>
      <cdr:y>0.6149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71812" y="1982197"/>
          <a:ext cx="584098" cy="368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2,1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0,9%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0.86926</cdr:x>
      <cdr:y>0.53051</cdr:y>
    </cdr:from>
    <cdr:to>
      <cdr:x>0.91479</cdr:x>
      <cdr:y>0.59606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17868" y="2027738"/>
          <a:ext cx="461862" cy="250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2,1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0,</a:t>
          </a:r>
          <a:r>
            <a:rPr lang="ru-RU" b="1" dirty="0" smtClean="0">
              <a:latin typeface="Times New Roman" panose="02020603050405020304" pitchFamily="18" charset="0"/>
            </a:rPr>
            <a:t>9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74</a:t>
          </a:r>
          <a:r>
            <a:rPr lang="ru-RU" b="1" dirty="0" smtClean="0"/>
            <a:t>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6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29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5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46 789.3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2026 год – 46 789.3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2027 год – 46 789.3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2025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24 869.2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2026 год – 25 866.7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2027 год – 26 903.4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(63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0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0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7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3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chart" Target="../charts/chart24.xml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64007" y="680861"/>
            <a:ext cx="9599245" cy="34778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Решение Думы </a:t>
            </a:r>
            <a:r>
              <a:rPr lang="ru-RU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от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1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7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.12.202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4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№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61</a:t>
            </a:r>
            <a:endParaRPr lang="ru-RU" sz="4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5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на плановый период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6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и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202</a:t>
            </a:r>
            <a:r>
              <a:rPr lang="en-US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7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годов»</a:t>
            </a:r>
            <a:endParaRPr lang="ru-RU" sz="440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4665972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/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/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/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/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Выручка от реализации продукции, работ и услуг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Численность населения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/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Фонд заработной платы, сложившийся по району с учетом всех отраслей экономики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41364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95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" sz="21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/>
          </p:nvPr>
        </p:nvGraphicFramePr>
        <p:xfrm>
          <a:off x="501161" y="1011115"/>
          <a:ext cx="10575765" cy="574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64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2023-2027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2027г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2 393 031,2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2 921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194,1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122,1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3 243 394,5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3 370 813,7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3 648 492,8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2 143 120,9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397 957,2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111,9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264 477,9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2 185 064,2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1 970 088,0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4 536 152,1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319 151,3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5 507 872,4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5 555 877,9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618 580,8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101,1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доходов в районный бюджет в 2023-2027 годах (тыс. рублей)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3371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2023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1 809 282,0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419 888,2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2 764 076,2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2 876 712,2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3 140 090,4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164 198,1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137 655,0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105 732,6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109 961,5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114 360,0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9 637,7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24 422,1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24 908,1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25 404,1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15 753,3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22 209,9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27 188,4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28 063,3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34 516,9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7548" y="55261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0632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4025" y="392164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94,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3236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,7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3,5%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0,8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21973" y="580221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налоговых доходов в районный бюджет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23071" y="4209567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93,6%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0986" y="4604254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90,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/>
          </p:nvPr>
        </p:nvGraphicFramePr>
        <p:xfrm>
          <a:off x="942974" y="3138765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40 615,2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34 248,6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34 423,0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34 563,9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34 749,0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262 064,8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202 682,6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209 443,0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217 820,0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219 885,0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77 448,9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67 678,6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68 225,4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68 900,6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69 602,9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9 026,9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8 795,6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4 365,3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5 643,1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2 984,5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6848" y="5049877"/>
            <a:ext cx="626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10,3%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1935968" y="3396683"/>
            <a:ext cx="60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66,6%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10083" y="5217448"/>
            <a:ext cx="575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2,3%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02248" y="5032735"/>
            <a:ext cx="69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6232" y="4788268"/>
            <a:ext cx="61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21,0%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2402" y="516354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5413" y="3739845"/>
            <a:ext cx="644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</a:t>
            </a: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28944" y="50866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2,1%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939" y="478826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21,2%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00863" y="5052826"/>
            <a:ext cx="68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0191" y="47578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0800000" flipV="1">
            <a:off x="7367350" y="3713572"/>
            <a:ext cx="606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625" y="371182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07405" y="5067363"/>
            <a:ext cx="71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10,4%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731" y="472069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20,8%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Неналоговые доходы бюджета  на 2023 - 2027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939" y="2922904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неналоговых доходов в районный бюджет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9513" y="4776740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19,7%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/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124 101,9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110 686,1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130 896,2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383 340,6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167 274,9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1 666 110,9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1 894 393,4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1 932 895,1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789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141 288,2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145 305,8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11 971,8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211 619,9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247 571,9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2023 - 2027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2023-2027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17596074"/>
              </p:ext>
            </p:extLst>
          </p:nvPr>
        </p:nvGraphicFramePr>
        <p:xfrm>
          <a:off x="88491" y="1251736"/>
          <a:ext cx="12034684" cy="5463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80479079"/>
              </p:ext>
            </p:extLst>
          </p:nvPr>
        </p:nvGraphicFramePr>
        <p:xfrm>
          <a:off x="1263535" y="1126413"/>
          <a:ext cx="9369295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236 686.1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25006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3860" y="1010621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57690" y="1027205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10315" y="2866371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148+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30= 178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167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34=201 рубль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06019" y="5033309"/>
            <a:ext cx="4245030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104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120+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15=135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552398" y="2779053"/>
            <a:ext cx="4098018" cy="1490417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104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120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173592" y="4996266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178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201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56124"/>
              </p:ext>
            </p:extLst>
          </p:nvPr>
        </p:nvGraphicFramePr>
        <p:xfrm>
          <a:off x="997527" y="2119746"/>
          <a:ext cx="10332720" cy="3790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1564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251765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1840475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234461">
                  <a:extLst>
                    <a:ext uri="{9D8B030D-6E8A-4147-A177-3AD203B41FA5}">
                      <a16:colId xmlns:a16="http://schemas.microsoft.com/office/drawing/2014/main" val="1359387672"/>
                    </a:ext>
                  </a:extLst>
                </a:gridCol>
                <a:gridCol w="1719030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11150">
                  <a:extLst>
                    <a:ext uri="{9D8B030D-6E8A-4147-A177-3AD203B41FA5}">
                      <a16:colId xmlns:a16="http://schemas.microsoft.com/office/drawing/2014/main" val="1531842646"/>
                    </a:ext>
                  </a:extLst>
                </a:gridCol>
                <a:gridCol w="1734275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615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47042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ДА 00000 Региональный проект «Здоровье для каждого»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71966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1984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795ДА22100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7187" y="546069"/>
            <a:ext cx="9665110" cy="91697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07.05.2024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№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309 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национальных целях развития Российской Федерации на период до 2030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и на перспективу до 2036 года»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Удельный вес отдельных направлений расходов бюджета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общем объеме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83518736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2022 года по 2025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23221364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3 432 423.4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3 922 919.1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5 523 354.8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5 794 190.1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+2 090 931.4(+60.2%)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914870157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2025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70215979"/>
              </p:ext>
            </p:extLst>
          </p:nvPr>
        </p:nvGraphicFramePr>
        <p:xfrm flipV="1">
          <a:off x="-152400" y="-66502"/>
          <a:ext cx="12201525" cy="737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31767" y="142874"/>
            <a:ext cx="10066713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Сведения о расходах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</a:t>
            </a:r>
            <a:r>
              <a:rPr lang="ru-RU" sz="18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2023 – 2027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(тыс. рублей)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801996"/>
              </p:ext>
            </p:extLst>
          </p:nvPr>
        </p:nvGraphicFramePr>
        <p:xfrm>
          <a:off x="739835" y="880158"/>
          <a:ext cx="10016833" cy="577339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8712">
                  <a:extLst>
                    <a:ext uri="{9D8B030D-6E8A-4147-A177-3AD203B41FA5}">
                      <a16:colId xmlns:a16="http://schemas.microsoft.com/office/drawing/2014/main" val="2659595962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435599930"/>
                    </a:ext>
                  </a:extLst>
                </a:gridCol>
                <a:gridCol w="591678">
                  <a:extLst>
                    <a:ext uri="{9D8B030D-6E8A-4147-A177-3AD203B41FA5}">
                      <a16:colId xmlns:a16="http://schemas.microsoft.com/office/drawing/2014/main" val="3400966969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209989967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13310355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2623537190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1620419022"/>
                    </a:ext>
                  </a:extLst>
                </a:gridCol>
                <a:gridCol w="1080953">
                  <a:extLst>
                    <a:ext uri="{9D8B030D-6E8A-4147-A177-3AD203B41FA5}">
                      <a16:colId xmlns:a16="http://schemas.microsoft.com/office/drawing/2014/main" val="913544080"/>
                    </a:ext>
                  </a:extLst>
                </a:gridCol>
              </a:tblGrid>
              <a:tr h="3488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042078966"/>
                  </a:ext>
                </a:extLst>
              </a:tr>
              <a:tr h="2039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358 851.9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537 409.8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497 707.1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460 080.5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436 712.6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431255"/>
                  </a:ext>
                </a:extLst>
              </a:tr>
              <a:tr h="3122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6 499.9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7 082.6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7 094.1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7 189.1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4258018536"/>
                  </a:ext>
                </a:extLst>
              </a:tr>
              <a:tr h="4250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13 303.0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14 182.6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14 565.8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14 583.9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14 722.4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452353341"/>
                  </a:ext>
                </a:extLst>
              </a:tr>
              <a:tr h="4479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196 504.5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216 702.4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188 646.3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179 961.0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170 593.3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121071796"/>
                  </a:ext>
                </a:extLst>
              </a:tr>
              <a:tr h="177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778886250"/>
                  </a:ext>
                </a:extLst>
              </a:tr>
              <a:tr h="3217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65 777.2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74 968.1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79 537.4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80 623.4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83 017.6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9670193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5 914.1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94038448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72604169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76 759.9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222 471.7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</a:t>
                      </a:r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147 723.6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151 229.0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317304836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7 144.2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23 483.7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415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7 144.2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23 483.7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358156"/>
                  </a:ext>
                </a:extLst>
              </a:tr>
              <a:tr h="285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17 264.6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22 658.0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29 066.7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23 838.1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25 338.1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683732"/>
                  </a:ext>
                </a:extLst>
              </a:tr>
              <a:tr h="3224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16 978.8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22 227.6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28 651.7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23 423.1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24 923.1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4017460163"/>
                  </a:ext>
                </a:extLst>
              </a:tr>
              <a:tr h="3226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984223365"/>
                  </a:ext>
                </a:extLst>
              </a:tr>
              <a:tr h="2226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110 465.4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277 769.4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122 315.2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107 812.9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118 493.9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892359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7 312.5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74388025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9 977.5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8 194.4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20 334.5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8 500.8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884822516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81 267.7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224 764.2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67 717.5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65 036.5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75 704.5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458017713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15 963.3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37 498.3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19 563.2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19 575.6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19 588.6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3998226908"/>
                  </a:ext>
                </a:extLst>
              </a:tr>
              <a:tr h="2216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128 611.6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149 340.1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187 245.9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387 864.1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1 153.4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87767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1 258.9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18 680.0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65133835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117 182.0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121 311.8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173 321.4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386 719.6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828510632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10 170.7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9 348.3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1626173020"/>
                  </a:ext>
                </a:extLst>
              </a:tr>
              <a:tr h="206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8 786.2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503 391.6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218 836.8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227 213.8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229 278.8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19881"/>
                  </a:ext>
                </a:extLst>
              </a:tr>
              <a:tr h="145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8 786.2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503 391.6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218 836.8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227 213.8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229 278.8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72" marR="5872" marT="5872" marB="0" anchor="ctr"/>
                </a:tc>
                <a:extLst>
                  <a:ext uri="{0D108BD9-81ED-4DB2-BD59-A6C34878D82A}">
                    <a16:rowId xmlns:a16="http://schemas.microsoft.com/office/drawing/2014/main" val="2461821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1994620"/>
              </p:ext>
            </p:extLst>
          </p:nvPr>
        </p:nvGraphicFramePr>
        <p:xfrm>
          <a:off x="-152400" y="7182196"/>
          <a:ext cx="12201525" cy="41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41963"/>
              </p:ext>
            </p:extLst>
          </p:nvPr>
        </p:nvGraphicFramePr>
        <p:xfrm>
          <a:off x="822960" y="406603"/>
          <a:ext cx="9991899" cy="593749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420174">
                  <a:extLst>
                    <a:ext uri="{9D8B030D-6E8A-4147-A177-3AD203B41FA5}">
                      <a16:colId xmlns:a16="http://schemas.microsoft.com/office/drawing/2014/main" val="875725693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947310712"/>
                    </a:ext>
                  </a:extLst>
                </a:gridCol>
                <a:gridCol w="590205">
                  <a:extLst>
                    <a:ext uri="{9D8B030D-6E8A-4147-A177-3AD203B41FA5}">
                      <a16:colId xmlns:a16="http://schemas.microsoft.com/office/drawing/2014/main" val="113691547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30610835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97255553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1229806115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44094379"/>
                    </a:ext>
                  </a:extLst>
                </a:gridCol>
                <a:gridCol w="1078263">
                  <a:extLst>
                    <a:ext uri="{9D8B030D-6E8A-4147-A177-3AD203B41FA5}">
                      <a16:colId xmlns:a16="http://schemas.microsoft.com/office/drawing/2014/main" val="2800262962"/>
                    </a:ext>
                  </a:extLst>
                </a:gridCol>
              </a:tblGrid>
              <a:tr h="301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кода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Рз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2023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2027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704639787"/>
                  </a:ext>
                </a:extLst>
              </a:tr>
              <a:tr h="224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2 623 052.8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3 462 633.3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3 492 306.9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2 987 555.6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2 803 914.2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489741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846 344.5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972 448.6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973 996.0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848 064.1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820 236.3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5485611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1 461 862.6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2 121 841.4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2 038 553.2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1 724 914.9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1 554 920.1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71187883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146 319.3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169 675.4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212 012.6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157 374.6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162 102.6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20516749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1 571.3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5 462.7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10 835.2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10 267.8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11 373.6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988437572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6 564.5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14 078.4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52 134.3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50 704.6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51 343.0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4592107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160 390.6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179 126.8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204 775.6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196 229.6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203 938.6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4165888309"/>
                  </a:ext>
                </a:extLst>
              </a:tr>
              <a:tr h="222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246 457.5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248 988.3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272 840.7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266 355.9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283 824.9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3858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157 748.5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142 456.4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179 197.4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168 634.0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181 070.4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541195639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88 709.0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106 531.9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93 643.3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97 721.9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102 754.5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738610521"/>
                  </a:ext>
                </a:extLst>
              </a:tr>
              <a:tr h="25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41340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509.9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455614068"/>
                  </a:ext>
                </a:extLst>
              </a:tr>
              <a:tr h="2076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40 185.5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46 471.8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55 065.6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53 731.9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52 052.9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330236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7 329.3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8 147.3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9 275.7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341879992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5 061.8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6 443.1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12 787.2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640443467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14 052.9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14 272.0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18 657.7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18 911.2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19 173.1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037698574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13 741.5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17 609.4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14 345.0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14 345.0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14 404.1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869953415"/>
                  </a:ext>
                </a:extLst>
              </a:tr>
              <a:tr h="2238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214 652.6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301 991.7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386 869.8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259 023.3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274 113.2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19633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214 652.6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301 991.7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386 869.8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259 023.3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274 113.2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922153055"/>
                  </a:ext>
                </a:extLst>
              </a:tr>
              <a:tr h="191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11 410.1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11 816.2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59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11 410.1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11 816.2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13 904.0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196464469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49447"/>
                  </a:ext>
                </a:extLst>
              </a:tr>
              <a:tr h="325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300.0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2485046166"/>
                  </a:ext>
                </a:extLst>
              </a:tr>
              <a:tr h="4842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155 526.8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207 726.3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242 518.7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263 876.1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773673"/>
                  </a:ext>
                </a:extLst>
              </a:tr>
              <a:tr h="3365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155 526.8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207 726.3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236 686.1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242 518.7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263 876.1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ctr"/>
                </a:tc>
                <a:extLst>
                  <a:ext uri="{0D108BD9-81ED-4DB2-BD59-A6C34878D82A}">
                    <a16:rowId xmlns:a16="http://schemas.microsoft.com/office/drawing/2014/main" val="744447850"/>
                  </a:ext>
                </a:extLst>
              </a:tr>
              <a:tr h="1663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3 922 919.7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5 794 190.1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5 523 354.8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5 030 755.7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4 503 519.0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8" marR="6458" marT="6458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64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7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5 -2027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02935"/>
              </p:ext>
            </p:extLst>
          </p:nvPr>
        </p:nvGraphicFramePr>
        <p:xfrm>
          <a:off x="298938" y="1301990"/>
          <a:ext cx="5875719" cy="526825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7 189.1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7 094.1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7 189.1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14 565.8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14 583.9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14 722.4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188 646.3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179 961.0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170 593.3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4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79 537.4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80 623.4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83 017.6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5 914.1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 </a:t>
                      </a:r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151 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846.0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147 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723.6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151 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229.0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497 707.1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460</a:t>
                      </a:r>
                      <a:r>
                        <a:rPr lang="en-US" sz="12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127.4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smtClean="0">
                          <a:effectLst/>
                          <a:latin typeface="Times New Roman" panose="02020603050405020304" pitchFamily="18" charset="0"/>
                        </a:rPr>
                        <a:t>436 712.6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547658627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258948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носка со стрелкой вверх 5"/>
          <p:cNvSpPr/>
          <p:nvPr/>
        </p:nvSpPr>
        <p:spPr>
          <a:xfrm>
            <a:off x="802833" y="4319586"/>
            <a:ext cx="1822649" cy="1407883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4 250,0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4030551" y="4319585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7 050,0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6 100,0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5 100,0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002051" y="4319585"/>
            <a:ext cx="1822649" cy="1308132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889118" y="4319584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14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11 200,0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 год – 7 800,0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2025 – 2027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28136743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359696" y="900636"/>
            <a:ext cx="49423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492187"/>
              </p:ext>
            </p:extLst>
          </p:nvPr>
        </p:nvGraphicFramePr>
        <p:xfrm>
          <a:off x="2358937" y="1542124"/>
          <a:ext cx="6408710" cy="100050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7" y="2879222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699000" y="3032968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223793" y="4618730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24232" y="167238"/>
            <a:ext cx="10215716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2025 - 2027 годы по функциональной структуре 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55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2025 - 2027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63630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28 651.7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400" b="0" i="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423.1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24 923.1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lang="ru-RU" sz="14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29 066.7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23 838.1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25 338.1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14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0" r="-350" b="18297"/>
          <a:stretch/>
        </p:blipFill>
        <p:spPr>
          <a:xfrm>
            <a:off x="5544308" y="4160523"/>
            <a:ext cx="4749942" cy="2587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4" y="6194582"/>
            <a:ext cx="2151561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20 334,5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750011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14 700.0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20 334.5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8 500.8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8 500.8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67 717.5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65 036.5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75 704.5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19 563.2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19 575.6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19 588.6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122 315.2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107 812.9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118 493.9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7423265" y="3117075"/>
            <a:ext cx="3841011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из областного бюджета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дорожной деятельности в отношении автомобильных дорог местного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(в том числе </a:t>
            </a:r>
            <a:r>
              <a:rPr lang="ru-RU" sz="1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местного бюджета)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35108" y="6230288"/>
            <a:ext cx="2035808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48 185,2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808" y="339892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760" y="3545260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359779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4 020.0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228.9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173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321.4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386 719.6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9 904.5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187</a:t>
                      </a:r>
                      <a:r>
                        <a:rPr lang="en-US" sz="1200" b="1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245.9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387 864.1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1 153.4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802052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218 836.8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227 213.8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229 278.8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209 459.4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217 836.4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219 901.4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9 377.4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9 377.4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</a:t>
            </a: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9 377.4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39361" y="2462839"/>
            <a:ext cx="3520447" cy="2315528"/>
          </a:xfrm>
          <a:prstGeom prst="round2DiagRect">
            <a:avLst/>
          </a:prstGeom>
          <a:solidFill>
            <a:srgbClr val="FFC000"/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  <a:p>
            <a:pPr lvl="0"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14804" y="5126514"/>
            <a:ext cx="2352839" cy="1224410"/>
          </a:xfrm>
          <a:prstGeom prst="flowChartAlternateProcess">
            <a:avLst/>
          </a:prstGeom>
          <a:solidFill>
            <a:srgbClr val="FFFFCC"/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173 321.4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386 719.6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548907" y="4778366"/>
            <a:ext cx="346395" cy="33686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664" y="1485412"/>
            <a:ext cx="3273836" cy="162777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25947805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15390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3 492 306.9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2 987 555.6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2 803 914.2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973 99</a:t>
                      </a:r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848 064.1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820 236.3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2 038 553.2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en-US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724 914.9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1 554 920.1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212 012.6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157 374.6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162 102.6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10 835.2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10 267.8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11 373.6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52 134.3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50 704.6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51 343.0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204 775.6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196 229.6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203 938.6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7" y="569709"/>
            <a:ext cx="1920406" cy="14022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482" y="619746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403" y="3327792"/>
            <a:ext cx="2987299" cy="1615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770" y="3266827"/>
            <a:ext cx="2523963" cy="16765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428" y="4829695"/>
            <a:ext cx="3689950" cy="20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621" y="-81915"/>
            <a:ext cx="4401693" cy="292633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98746" y="125109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493083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179 197.4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168 634.0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181 070.4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93 643.3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97 721.9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102 754.5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272 840.7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266 355.9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283 824.9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28975453"/>
              </p:ext>
            </p:extLst>
          </p:nvPr>
        </p:nvGraphicFramePr>
        <p:xfrm>
          <a:off x="6495797" y="2716531"/>
          <a:ext cx="5541033" cy="4065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95797" y="2445407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8" y="2155100"/>
            <a:ext cx="4688230" cy="2414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799" y="3748069"/>
            <a:ext cx="4340728" cy="31640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673" y="3720634"/>
            <a:ext cx="347502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32" y="1547895"/>
            <a:ext cx="1740506" cy="12545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03533" y="1548393"/>
            <a:ext cx="1727200" cy="116094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2590798" y="1610818"/>
            <a:ext cx="2361797" cy="1051371"/>
          </a:xfrm>
          <a:prstGeom prst="roundRect">
            <a:avLst/>
          </a:prstGeom>
          <a:solidFill>
            <a:srgbClr val="EAF747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4 500.0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830733" y="1610818"/>
            <a:ext cx="2489200" cy="1036089"/>
          </a:xfrm>
          <a:prstGeom prst="roundRect">
            <a:avLst/>
          </a:prstGeom>
          <a:solidFill>
            <a:srgbClr val="EAF747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2 900.0 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43000" y="3479800"/>
            <a:ext cx="9838267" cy="1295400"/>
          </a:xfrm>
          <a:prstGeom prst="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на создание </a:t>
            </a: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для организации досуга и обеспечения жителей поселения услугами организаций культуры, в 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муниципальной программы «Район моей мечты»  (</a:t>
            </a:r>
            <a:r>
              <a:rPr lang="ru-RU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</a:t>
            </a:r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10800000" flipV="1">
            <a:off x="1295399" y="5237252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5 000.0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 rot="10800000" flipV="1">
            <a:off x="4707466" y="5237251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2 200.0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 rot="10800000" flipV="1">
            <a:off x="8246533" y="5211851"/>
            <a:ext cx="2396067" cy="1045015"/>
          </a:xfrm>
          <a:prstGeom prst="roundRect">
            <a:avLst/>
          </a:prstGeom>
          <a:solidFill>
            <a:srgbClr val="FFCC66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Ручейскому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1 500.0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396065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846837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9444566" y="4775200"/>
            <a:ext cx="194733" cy="462051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3513666" y="1379912"/>
            <a:ext cx="177799" cy="215624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9617928" y="1407463"/>
            <a:ext cx="177799" cy="215624"/>
          </a:xfrm>
          <a:prstGeom prst="downArrow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372089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287210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60.0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14869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9 275.7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275.7 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9 275.7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12 787.2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11 200.0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9 200.0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18 657.7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18 911.2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19 173.1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14 345.0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14 345.0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14 404.1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55 065.6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53 731.9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52 052.9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99837148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2 000.0</a:t>
            </a: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757290" y="4422812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9 027.2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8 000.0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66" y="4032069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63" y="3508141"/>
            <a:ext cx="4902275" cy="27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3451" y="888486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2" y="888486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890786" y="15218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264758" y="4448809"/>
            <a:ext cx="2826328" cy="71339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61620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14902206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1253723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10 146.0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1 397.3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год – 1 455.6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2027 год – 1 515.5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58801482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25673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2 438.0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2 438.0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2 438.0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269.2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269.2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269.2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546296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год – 7 377.6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7 377.6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6 800.3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546296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1 511.1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1 511.1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2 147.5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9085732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101283" y="5841290"/>
            <a:ext cx="1345022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60 детей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457487" y="2195498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857277" y="2197567"/>
            <a:ext cx="3807223" cy="2367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21" y="3700216"/>
            <a:ext cx="3773751" cy="3340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550354" y="778242"/>
            <a:ext cx="4340910" cy="210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82741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386 869.8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259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023.3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274 113.2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88" y="2711370"/>
            <a:ext cx="4714127" cy="43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13 904.0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13 904.0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 – 13 904.0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300.0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300.0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236 686.1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242 518.7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263 876.1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0356" y="93513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2023-2027 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518517"/>
              </p:ext>
            </p:extLst>
          </p:nvPr>
        </p:nvGraphicFramePr>
        <p:xfrm>
          <a:off x="689958" y="665015"/>
          <a:ext cx="10914611" cy="583668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003036">
                  <a:extLst>
                    <a:ext uri="{9D8B030D-6E8A-4147-A177-3AD203B41FA5}">
                      <a16:colId xmlns:a16="http://schemas.microsoft.com/office/drawing/2014/main" val="206342792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1757581445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148282983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4124015099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3961110157"/>
                    </a:ext>
                  </a:extLst>
                </a:gridCol>
                <a:gridCol w="982315">
                  <a:extLst>
                    <a:ext uri="{9D8B030D-6E8A-4147-A177-3AD203B41FA5}">
                      <a16:colId xmlns:a16="http://schemas.microsoft.com/office/drawing/2014/main" val="2803816034"/>
                    </a:ext>
                  </a:extLst>
                </a:gridCol>
              </a:tblGrid>
              <a:tr h="2788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905170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2735148"/>
                  </a:ext>
                </a:extLst>
              </a:tr>
              <a:tr h="44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14480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2530713546"/>
                  </a:ext>
                </a:extLst>
              </a:tr>
              <a:tr h="7604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"Содействие развитию субъектов малого и среднего предпринимательства, физических лиц, не являющихся индивидуальными предпринимателями и применяющих специальный налоговый режим " Налог на профессиональный доход" осуществляющих деятельность на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22193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1 479.7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434.7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26688520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2 920.8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55744"/>
                  </a:ext>
                </a:extLst>
              </a:tr>
              <a:tr h="2002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"Район моей мечты"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67 834.4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64903095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2 396.5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8 060.0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8 060.0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1367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10 787.3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44 319.6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54 409.9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33 206.7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057570787"/>
                  </a:ext>
                </a:extLst>
              </a:tr>
              <a:tr h="3534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14 085.6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17 693.0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29 256.3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15 708.8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16 202.5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05337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38 078.1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66 037.3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49 652.6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47 412.1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45 852.3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1180681545"/>
                  </a:ext>
                </a:extLst>
              </a:tr>
              <a:tr h="4452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26 077.2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5 026.7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786594"/>
                  </a:ext>
                </a:extLst>
              </a:tr>
              <a:tr h="530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6 559.3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9 246.1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16 525.0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747" marR="7747" marT="7747" marB="0" anchor="ctr"/>
                </a:tc>
                <a:extLst>
                  <a:ext uri="{0D108BD9-81ED-4DB2-BD59-A6C34878D82A}">
                    <a16:rowId xmlns:a16="http://schemas.microsoft.com/office/drawing/2014/main" val="3240778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30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053951"/>
              </p:ext>
            </p:extLst>
          </p:nvPr>
        </p:nvGraphicFramePr>
        <p:xfrm>
          <a:off x="598517" y="365760"/>
          <a:ext cx="10989424" cy="612780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6044184">
                  <a:extLst>
                    <a:ext uri="{9D8B030D-6E8A-4147-A177-3AD203B41FA5}">
                      <a16:colId xmlns:a16="http://schemas.microsoft.com/office/drawing/2014/main" val="543134275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505459863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886056538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074233014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2702405160"/>
                    </a:ext>
                  </a:extLst>
                </a:gridCol>
                <a:gridCol w="989048">
                  <a:extLst>
                    <a:ext uri="{9D8B030D-6E8A-4147-A177-3AD203B41FA5}">
                      <a16:colId xmlns:a16="http://schemas.microsoft.com/office/drawing/2014/main" val="1609613898"/>
                    </a:ext>
                  </a:extLst>
                </a:gridCol>
              </a:tblGrid>
              <a:tr h="302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2023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88394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76 767.9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112 854.9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152 032.2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97 076.9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97 336.9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62561874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142 085.4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605 213.3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620 107.2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391 022.8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215 605.0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8397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30 344.6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10 440.8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9 432.4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15 134.7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6 448.0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4187076825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физической культуры и спорта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233 017.6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301 951.7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366 185.4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258 973.3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274 063.2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77380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"Доступная среда для инвалидов и маломобильных групп населения"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1 208.7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4 150.0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813777300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5 256.2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4 268.1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1 093.0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334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"Профилактика терроризма и экстремизма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12 686.7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14 844.9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3 224.0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3068119848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76 193.3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20 462.7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59082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1 612.0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1 045.7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4 931.3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1 526.8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593642396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"Молодежная политика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2 980.8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47 047.6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45 417.6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45 847.6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992312"/>
                  </a:ext>
                </a:extLst>
              </a:tr>
              <a:tr h="398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туризма на территории Усть-Кутского муниципального образования"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1 205.0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2536970839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3 256.9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7 312.5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14 700.0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517374"/>
                  </a:ext>
                </a:extLst>
              </a:tr>
              <a:tr h="5970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450.0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ctr"/>
                </a:tc>
                <a:extLst>
                  <a:ext uri="{0D108BD9-81ED-4DB2-BD59-A6C34878D82A}">
                    <a16:rowId xmlns:a16="http://schemas.microsoft.com/office/drawing/2014/main" val="1457758419"/>
                  </a:ext>
                </a:extLst>
              </a:tr>
              <a:tr h="225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585 860.1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1 293 862.0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1 490 943.8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959 893.1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753 882.7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06" marR="8206" marT="820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20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7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5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дефицита </a:t>
            </a: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591836"/>
              </p:ext>
            </p:extLst>
          </p:nvPr>
        </p:nvGraphicFramePr>
        <p:xfrm>
          <a:off x="429870" y="657706"/>
          <a:ext cx="10069522" cy="18296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989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80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319 151,3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5 507 872,4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5 555 877,9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5 618 580,8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3 243 394,5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3 370 813,7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3 648 492,8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957,2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2 264 477,9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185 064,2</a:t>
                      </a:r>
                      <a:endParaRPr lang="ru-RU" sz="140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1 970 088,0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5 794 190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5 523 354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5 620 755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5 648 519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- 475 038,8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64 877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29 938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923337014"/>
              </p:ext>
            </p:extLst>
          </p:nvPr>
        </p:nvGraphicFramePr>
        <p:xfrm>
          <a:off x="0" y="4179367"/>
          <a:ext cx="3826664" cy="243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35133219"/>
              </p:ext>
            </p:extLst>
          </p:nvPr>
        </p:nvGraphicFramePr>
        <p:xfrm>
          <a:off x="3865472" y="3029640"/>
          <a:ext cx="3371273" cy="22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700173" y="2686256"/>
            <a:ext cx="1371600" cy="2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97694859"/>
              </p:ext>
            </p:extLst>
          </p:nvPr>
        </p:nvGraphicFramePr>
        <p:xfrm>
          <a:off x="4591665" y="5157011"/>
          <a:ext cx="4601495" cy="159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07551305"/>
              </p:ext>
            </p:extLst>
          </p:nvPr>
        </p:nvGraphicFramePr>
        <p:xfrm>
          <a:off x="7755563" y="2887206"/>
          <a:ext cx="3630044" cy="214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51212" y="4065362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319 151,3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3315" y="4020654"/>
            <a:ext cx="737419" cy="31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507 872,4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542" y="407494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555 877,9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5770" y="4042944"/>
            <a:ext cx="737419" cy="27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618 580,8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5974" y="2974438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5 794 190,1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13689" y="307406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5 523 354,8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9916" y="307406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5 620 755,7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96439" y="3036496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5 648 519,0</a:t>
            </a: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6935</TotalTime>
  <Words>5287</Words>
  <Application>Microsoft Office PowerPoint</Application>
  <PresentationFormat>Широкоэкранный</PresentationFormat>
  <Paragraphs>1508</Paragraphs>
  <Slides>48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Презентация PowerPoint</vt:lpstr>
      <vt:lpstr>ПОКАЗАТЕЛИ ПОСТУПЛЕНИЯ ДОХОДОВ В РАЙОННЫЙ БЮДЖЕТ  В 2023-2027 ГОДАХ (тыс. руб.)</vt:lpstr>
      <vt:lpstr>Налоговые доходы бюджета  на 2023 - 2027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Удельный вес отдельных направлений расходов бюджета в общем объеме расходов, запланированных на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2025 -2027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2025 – 2027 годы (тыс. руб.)    </vt:lpstr>
      <vt:lpstr>Презентация PowerPoint</vt:lpstr>
      <vt:lpstr>Распределение расходов бюджета Усть-Кутского муниципального образования  на 2025 - 2027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Катанаева Е.А.</cp:lastModifiedBy>
  <cp:revision>386</cp:revision>
  <cp:lastPrinted>2023-11-15T08:53:13Z</cp:lastPrinted>
  <dcterms:created xsi:type="dcterms:W3CDTF">2022-11-16T04:51:42Z</dcterms:created>
  <dcterms:modified xsi:type="dcterms:W3CDTF">2024-12-23T08:47:02Z</dcterms:modified>
</cp:coreProperties>
</file>