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39" r:id="rId1"/>
    <p:sldMasterId id="2147483756" r:id="rId2"/>
  </p:sldMasterIdLst>
  <p:notesMasterIdLst>
    <p:notesMasterId r:id="rId42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372" r:id="rId18"/>
    <p:sldId id="286" r:id="rId19"/>
    <p:sldId id="355" r:id="rId20"/>
    <p:sldId id="356" r:id="rId21"/>
    <p:sldId id="365" r:id="rId22"/>
    <p:sldId id="366" r:id="rId23"/>
    <p:sldId id="357" r:id="rId24"/>
    <p:sldId id="358" r:id="rId25"/>
    <p:sldId id="328" r:id="rId26"/>
    <p:sldId id="359" r:id="rId27"/>
    <p:sldId id="360" r:id="rId28"/>
    <p:sldId id="361" r:id="rId29"/>
    <p:sldId id="362" r:id="rId30"/>
    <p:sldId id="373" r:id="rId31"/>
    <p:sldId id="363" r:id="rId32"/>
    <p:sldId id="364" r:id="rId33"/>
    <p:sldId id="293" r:id="rId34"/>
    <p:sldId id="294" r:id="rId35"/>
    <p:sldId id="367" r:id="rId36"/>
    <p:sldId id="368" r:id="rId37"/>
    <p:sldId id="369" r:id="rId38"/>
    <p:sldId id="370" r:id="rId39"/>
    <p:sldId id="371" r:id="rId40"/>
    <p:sldId id="295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99FF"/>
    <a:srgbClr val="E8FA7E"/>
    <a:srgbClr val="FFCCFF"/>
    <a:srgbClr val="FFFF66"/>
    <a:srgbClr val="C1FBFF"/>
    <a:srgbClr val="E26518"/>
    <a:srgbClr val="9F5FCF"/>
    <a:srgbClr val="DF87D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 год</c:v>
                </c:pt>
                <c:pt idx="1">
                  <c:v>План 2023 год</c:v>
                </c:pt>
                <c:pt idx="2">
                  <c:v>Факт 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1814337.1</c:v>
                </c:pt>
                <c:pt idx="1">
                  <c:v>2296475.5</c:v>
                </c:pt>
                <c:pt idx="2">
                  <c:v>2393031.2000000002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20506.8</c:v>
                </c:pt>
                <c:pt idx="1">
                  <c:v>19678.7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2669.2</c:v>
                </c:pt>
                <c:pt idx="1">
                  <c:v>197003.2</c:v>
                </c:pt>
                <c:pt idx="2">
                  <c:v>786</c:v>
                </c:pt>
                <c:pt idx="3">
                  <c:v>14194.2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11410.1</c:v>
                </c:pt>
                <c:pt idx="1">
                  <c:v>11410.1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 (факт) </c:v>
                </c:pt>
                <c:pt idx="1">
                  <c:v>2023 год (план)</c:v>
                </c:pt>
                <c:pt idx="2">
                  <c:v>2023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3432423.4</c:v>
                </c:pt>
                <c:pt idx="1">
                  <c:v>4324061.3</c:v>
                </c:pt>
                <c:pt idx="2">
                  <c:v>3922919.1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865264235240181E-2"/>
          <c:y val="0.14015289787426216"/>
          <c:w val="0.94288670969023702"/>
          <c:h val="0.83442455342799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BFC-4D13-BAB9-A28B973312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FC-4D13-BAB9-A28B9733124F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FC-4D13-BAB9-A28B973312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BFC-4D13-BAB9-A28B973312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FC-4D13-BAB9-A28B973312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BFC-4D13-BAB9-A28B9733124F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FC-4D13-BAB9-A28B9733124F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9BFC-4D13-BAB9-A28B9733124F}"/>
              </c:ext>
            </c:extLst>
          </c:dPt>
          <c:dLbls>
            <c:dLbl>
              <c:idx val="2"/>
              <c:layout>
                <c:manualLayout>
                  <c:x val="0.14794671340372612"/>
                  <c:y val="0.165139511009659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FC-4D13-BAB9-A28B9733124F}"/>
                </c:ext>
              </c:extLst>
            </c:dLbl>
            <c:dLbl>
              <c:idx val="3"/>
              <c:layout>
                <c:manualLayout>
                  <c:x val="-6.5029477042674441E-3"/>
                  <c:y val="-0.169555609937234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BFC-4D13-BAB9-A28B9733124F}"/>
                </c:ext>
              </c:extLst>
            </c:dLbl>
            <c:dLbl>
              <c:idx val="4"/>
              <c:layout>
                <c:manualLayout>
                  <c:x val="0"/>
                  <c:y val="-1.39619121398923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FC-4D13-BAB9-A28B9733124F}"/>
                </c:ext>
              </c:extLst>
            </c:dLbl>
            <c:dLbl>
              <c:idx val="5"/>
              <c:layout>
                <c:manualLayout>
                  <c:x val="8.2616528433249722E-2"/>
                  <c:y val="2.88522109995071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44661363683562"/>
                      <c:h val="0.1722608899311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BFC-4D13-BAB9-A28B9733124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расходы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МБТ общего характера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358851.9</c:v>
                </c:pt>
                <c:pt idx="1">
                  <c:v>128611.6</c:v>
                </c:pt>
                <c:pt idx="2">
                  <c:v>2623052.7999999998</c:v>
                </c:pt>
                <c:pt idx="3">
                  <c:v>246457.5</c:v>
                </c:pt>
                <c:pt idx="4">
                  <c:v>40185.5</c:v>
                </c:pt>
                <c:pt idx="5">
                  <c:v>214652.6</c:v>
                </c:pt>
                <c:pt idx="6">
                  <c:v>155526.79999999999</c:v>
                </c:pt>
                <c:pt idx="7">
                  <c:v>155580.40000000031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C-4D13-BAB9-A28B973312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7799.7</c:v>
                </c:pt>
                <c:pt idx="1">
                  <c:v>351052.2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846344.5</c:v>
                </c:pt>
                <c:pt idx="1">
                  <c:v>1461862.6</c:v>
                </c:pt>
                <c:pt idx="2">
                  <c:v>146319.29999999999</c:v>
                </c:pt>
                <c:pt idx="3">
                  <c:v>1571.3</c:v>
                </c:pt>
                <c:pt idx="4">
                  <c:v>6564.5</c:v>
                </c:pt>
                <c:pt idx="5">
                  <c:v>160390.6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89058324184885551"/>
          <c:h val="0.5829708097928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3280.1</c:v>
                </c:pt>
                <c:pt idx="1">
                  <c:v>219720.5</c:v>
                </c:pt>
                <c:pt idx="2">
                  <c:v>2002.4</c:v>
                </c:pt>
                <c:pt idx="3">
                  <c:v>21454.5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835913195820753"/>
                  <c:y val="-3.91740639857453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7.628536264784673E-2"/>
                  <c:y val="-0.164272865253808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-6.3332964413855539E-2"/>
                  <c:y val="-0.21047182715910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Звезднинское городское поселение</c:v>
                </c:pt>
                <c:pt idx="4">
                  <c:v>Подымахинское сельское поселение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4663</c:v>
                </c:pt>
                <c:pt idx="1">
                  <c:v>1058</c:v>
                </c:pt>
                <c:pt idx="2">
                  <c:v>2085</c:v>
                </c:pt>
                <c:pt idx="3">
                  <c:v>4826.7</c:v>
                </c:pt>
                <c:pt idx="4">
                  <c:v>3284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84735760354112"/>
          <c:y val="0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59.9</c:v>
                </c:pt>
                <c:pt idx="1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152,1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2 393 031,2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1 931 501,0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221 593,4</a:t>
          </a:r>
          <a:endParaRPr lang="ru-RU" sz="16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9 973,5</a:t>
          </a:r>
          <a:endParaRPr lang="ru-RU" sz="14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8 229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7 985,0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4 215,0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12 624,0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4 935,0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 custLinFactNeighborX="3122" custLinFactNeighborY="-4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 custLinFactNeighborX="-3520" custLinFactNeighborY="-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7,4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4 053,7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1 552,6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- 1 422,1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158432" custScaleY="107770" custLinFactX="-100000" custLinFactNeighborX="-114663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368622" custScaleY="170911" custLinFactX="146278" custLinFactNeighborX="200000" custLinFactNeighborY="22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10542" custScaleY="153810" custLinFactX="49866" custLinFactNeighborX="100000" custLinFactNeighborY="1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364267" custScaleY="119795" custLinFactX="-200000" custLinFactNeighborX="-296986" custLinFactNeighborY="102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79607" custLinFactNeighborX="-100000" custLinFactNeighborY="9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19139" custScaleY="141899" custLinFactX="171848" custLinFactNeighborX="200000" custLinFactNeighborY="162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20227" custScaleY="112779" custLinFactX="52843" custLinFactNeighborX="100000" custLinFactNeighborY="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306694" custScaleY="154638" custLinFactX="-200000" custLinFactNeighborX="-273725" custLinFactNeighborY="-201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78943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1178943" y="710331"/>
              </a:lnTo>
              <a:lnTo>
                <a:pt x="1178943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285256" y="713990"/>
          <a:ext cx="1007002" cy="904458"/>
        </a:xfrm>
        <a:custGeom>
          <a:avLst/>
          <a:gdLst/>
          <a:ahLst/>
          <a:cxnLst/>
          <a:rect l="0" t="0" r="0" b="0"/>
          <a:pathLst>
            <a:path>
              <a:moveTo>
                <a:pt x="1007002" y="0"/>
              </a:moveTo>
              <a:lnTo>
                <a:pt x="1007002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270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152,1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2 393 031,2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60841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1 931 501,0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0841" y="1618449"/>
        <a:ext cx="1848830" cy="1776060"/>
      </dsp:txXfrm>
    </dsp:sp>
    <dsp:sp modelId="{C6C07E92-C4EE-4DF3-87E5-0AEA588D179A}">
      <dsp:nvSpPr>
        <dsp:cNvPr id="0" name=""/>
        <dsp:cNvSpPr/>
      </dsp:nvSpPr>
      <dsp:spPr>
        <a:xfrm>
          <a:off x="4546788" y="1618449"/>
          <a:ext cx="1848830" cy="171788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221 593,4</a:t>
          </a:r>
          <a:endParaRPr lang="ru-RU" sz="16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6788" y="1618449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9 973,5</a:t>
          </a:r>
          <a:endParaRPr lang="ru-RU" sz="14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59054" y="0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02913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8 229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913" y="1770944"/>
        <a:ext cx="2178211" cy="685279"/>
      </dsp:txXfrm>
    </dsp:sp>
    <dsp:sp modelId="{89D11AFA-AF88-4AB4-BE11-3666CB1AA4C2}">
      <dsp:nvSpPr>
        <dsp:cNvPr id="0" name=""/>
        <dsp:cNvSpPr/>
      </dsp:nvSpPr>
      <dsp:spPr>
        <a:xfrm>
          <a:off x="2974816" y="1349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214449" y="1748602"/>
          <a:ext cx="2139482" cy="71506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7 985,0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49" y="1748602"/>
        <a:ext cx="2139482" cy="715069"/>
      </dsp:txXfrm>
    </dsp:sp>
    <dsp:sp modelId="{E6B852C3-D4CC-45C9-9C42-4D6F3E8D78DB}">
      <dsp:nvSpPr>
        <dsp:cNvPr id="0" name=""/>
        <dsp:cNvSpPr/>
      </dsp:nvSpPr>
      <dsp:spPr>
        <a:xfrm>
          <a:off x="5666987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887255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4 215,0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7255" y="1770944"/>
        <a:ext cx="2178211" cy="685279"/>
      </dsp:txXfrm>
    </dsp:sp>
    <dsp:sp modelId="{4B1A2705-0104-4125-9A72-20003B85696D}">
      <dsp:nvSpPr>
        <dsp:cNvPr id="0" name=""/>
        <dsp:cNvSpPr/>
      </dsp:nvSpPr>
      <dsp:spPr>
        <a:xfrm>
          <a:off x="8359158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8579426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4 935,0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9426" y="1770944"/>
        <a:ext cx="2178211" cy="685279"/>
      </dsp:txXfrm>
    </dsp:sp>
    <dsp:sp modelId="{30C9FFDF-CE37-42C3-B700-AA7AAA49BB7E}">
      <dsp:nvSpPr>
        <dsp:cNvPr id="0" name=""/>
        <dsp:cNvSpPr/>
      </dsp:nvSpPr>
      <dsp:spPr>
        <a:xfrm>
          <a:off x="4320901" y="2708414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64497" y="4464498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12 624,0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497" y="4464498"/>
        <a:ext cx="2178211" cy="685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36014" y="243408"/>
          <a:ext cx="3191579" cy="98191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7,4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6014" y="243408"/>
        <a:ext cx="3191579" cy="981910"/>
      </dsp:txXfrm>
    </dsp:sp>
    <dsp:sp modelId="{EBBDD845-5043-4447-84EC-9DEBB6FEBD6B}">
      <dsp:nvSpPr>
        <dsp:cNvPr id="0" name=""/>
        <dsp:cNvSpPr/>
      </dsp:nvSpPr>
      <dsp:spPr>
        <a:xfrm>
          <a:off x="5868654" y="24708"/>
          <a:ext cx="3324991" cy="15571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5511611" y="1849392"/>
          <a:ext cx="4241325" cy="140138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4 053,7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511611" y="1849392"/>
        <a:ext cx="4241325" cy="1401388"/>
      </dsp:txXfrm>
    </dsp:sp>
    <dsp:sp modelId="{6EC8D5BF-643B-45EE-9641-0E553B0C9059}">
      <dsp:nvSpPr>
        <dsp:cNvPr id="0" name=""/>
        <dsp:cNvSpPr/>
      </dsp:nvSpPr>
      <dsp:spPr>
        <a:xfrm>
          <a:off x="36001" y="1960243"/>
          <a:ext cx="3285709" cy="10914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252019" y="3699793"/>
          <a:ext cx="3696388" cy="58746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1 552,6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252019" y="3699793"/>
        <a:ext cx="3696388" cy="587469"/>
      </dsp:txXfrm>
    </dsp:sp>
    <dsp:sp modelId="{55FC6A32-887A-43FA-AC5D-09EB62901C8C}">
      <dsp:nvSpPr>
        <dsp:cNvPr id="0" name=""/>
        <dsp:cNvSpPr/>
      </dsp:nvSpPr>
      <dsp:spPr>
        <a:xfrm>
          <a:off x="6084680" y="3411757"/>
          <a:ext cx="2878651" cy="12928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5652634" y="4904490"/>
          <a:ext cx="4436427" cy="102754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- 1 422,1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652634" y="4904490"/>
        <a:ext cx="4436427" cy="1027548"/>
      </dsp:txXfrm>
    </dsp:sp>
    <dsp:sp modelId="{60D6BF8A-C700-451F-9C46-18C4E7A7F5E1}">
      <dsp:nvSpPr>
        <dsp:cNvPr id="0" name=""/>
        <dsp:cNvSpPr/>
      </dsp:nvSpPr>
      <dsp:spPr>
        <a:xfrm>
          <a:off x="684076" y="4523110"/>
          <a:ext cx="2766397" cy="140893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9300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36657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04554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51338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21292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189760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04554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483627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6663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179416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7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18.06.2024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0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1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18.06.2024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6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6/18/2024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3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3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-ukmo.ru/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79762"/>
            <a:ext cx="2376264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626575"/>
            <a:ext cx="3888432" cy="156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44" y="4869160"/>
            <a:ext cx="2513996" cy="1431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00" y="4509120"/>
            <a:ext cx="3522107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31504" y="104015"/>
            <a:ext cx="7920880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07368" y="1268760"/>
            <a:ext cx="10153128" cy="3421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4000" i="1" dirty="0" err="1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202</a:t>
            </a:r>
            <a:r>
              <a:rPr lang="en-US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3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год,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утвержденный </a:t>
            </a: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Решением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Думы УКМО от 28.05.2024 г. № 231</a:t>
            </a:r>
            <a:endParaRPr lang="ru-RU" sz="4000" i="1" dirty="0">
              <a:ln>
                <a:solidFill>
                  <a:srgbClr val="002060"/>
                </a:solidFill>
              </a:ln>
              <a:solidFill>
                <a:srgbClr val="EC34E3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268760"/>
            <a:ext cx="86409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59496" y="116632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2022 - 2023 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43472" y="1104110"/>
            <a:ext cx="6897355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2023 год исполнены в объеме 3 922 919,1 тыс. руб. или 90,7% от плана. Рост расходов к 2022 году составил 490 495,7 тыс. руб. или 114,3%. </a:t>
            </a: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687467"/>
              </p:ext>
            </p:extLst>
          </p:nvPr>
        </p:nvGraphicFramePr>
        <p:xfrm>
          <a:off x="-672752" y="2183657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92696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12860"/>
              </p:ext>
            </p:extLst>
          </p:nvPr>
        </p:nvGraphicFramePr>
        <p:xfrm>
          <a:off x="335360" y="968636"/>
          <a:ext cx="6480719" cy="5185070"/>
        </p:xfrm>
        <a:graphic>
          <a:graphicData uri="http://schemas.openxmlformats.org/drawingml/2006/table">
            <a:tbl>
              <a:tblPr/>
              <a:tblGrid>
                <a:gridCol w="323795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2791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791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8692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70670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2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373 709,8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358 851,9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3025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19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17 386,5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17 264,6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114 322,1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110 465,4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383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130 141,8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128 611,6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01038"/>
                  </a:ext>
                </a:extLst>
              </a:tr>
              <a:tr h="2577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299 596,6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8 786,2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7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2 692 396,2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2 623 052,8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248 360,4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246 457,5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946571"/>
                  </a:ext>
                </a:extLst>
              </a:tr>
              <a:tr h="273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59384"/>
                  </a:ext>
                </a:extLst>
              </a:tr>
              <a:tr h="2929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41 165,0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40 185,5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97027"/>
                  </a:ext>
                </a:extLst>
              </a:tr>
              <a:tr h="312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232 391,9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214 652,6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54284"/>
                  </a:ext>
                </a:extLst>
              </a:tr>
              <a:tr h="3318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11 410,1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11 410,1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770"/>
                  </a:ext>
                </a:extLst>
              </a:tr>
              <a:tr h="589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155 526,8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155 526,8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57913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РАСХОДОВ: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4 324 061,3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3 922 919,1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8675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260647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2023 году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281500"/>
              </p:ext>
            </p:extLst>
          </p:nvPr>
        </p:nvGraphicFramePr>
        <p:xfrm>
          <a:off x="6672064" y="788863"/>
          <a:ext cx="5256585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3432" y="124016"/>
            <a:ext cx="10297144" cy="595312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8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8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на 20</a:t>
            </a:r>
            <a:r>
              <a:rPr lang="en-US" sz="1800" b="1" dirty="0">
                <a:solidFill>
                  <a:schemeClr val="tx1"/>
                </a:solidFill>
              </a:rPr>
              <a:t>2</a:t>
            </a:r>
            <a:r>
              <a:rPr lang="ru-RU" sz="1800" b="1" dirty="0">
                <a:solidFill>
                  <a:schemeClr val="tx1"/>
                </a:solidFill>
              </a:rPr>
              <a:t>3 год 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95903"/>
              </p:ext>
            </p:extLst>
          </p:nvPr>
        </p:nvGraphicFramePr>
        <p:xfrm>
          <a:off x="203927" y="1484784"/>
          <a:ext cx="6192688" cy="492588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6 582.2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6 499.9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13 389.9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13 303.0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199 821.0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196 504.5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65 878.1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65 777.2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99.8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86 031.2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76 759.9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373 709.8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358 851.9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33090282"/>
              </p:ext>
            </p:extLst>
          </p:nvPr>
        </p:nvGraphicFramePr>
        <p:xfrm>
          <a:off x="6306262" y="1860363"/>
          <a:ext cx="4470258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434439" y="1803059"/>
            <a:ext cx="23042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9937104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6180643"/>
              </p:ext>
            </p:extLst>
          </p:nvPr>
        </p:nvGraphicFramePr>
        <p:xfrm>
          <a:off x="407368" y="1556792"/>
          <a:ext cx="1108923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31504" y="115243"/>
            <a:ext cx="8686800" cy="604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2023 год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8325641"/>
              </p:ext>
            </p:extLst>
          </p:nvPr>
        </p:nvGraphicFramePr>
        <p:xfrm>
          <a:off x="947428" y="737320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1424" y="87480"/>
            <a:ext cx="9649072" cy="723303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2023 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59696" y="900636"/>
            <a:ext cx="49423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6973"/>
              </p:ext>
            </p:extLst>
          </p:nvPr>
        </p:nvGraphicFramePr>
        <p:xfrm>
          <a:off x="2358937" y="1542124"/>
          <a:ext cx="6408710" cy="11369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7" y="2879222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699000" y="3032968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223793" y="4618730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58025"/>
              </p:ext>
            </p:extLst>
          </p:nvPr>
        </p:nvGraphicFramePr>
        <p:xfrm>
          <a:off x="3071664" y="1037392"/>
          <a:ext cx="5256584" cy="18741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39788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7905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86960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17 100,7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16 978,8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285,8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285,8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386,5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264,6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52723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12" y="74925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35" y="3002747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971007" y="4756462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8544271" y="3036547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159896" y="14479"/>
            <a:ext cx="5148064" cy="39102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4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1" y="6041738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3 268,5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95" y="3875416"/>
            <a:ext cx="216024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42234"/>
            <a:ext cx="4392486" cy="20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7148" t="18787" r="3310" b="15603"/>
          <a:stretch/>
        </p:blipFill>
        <p:spPr>
          <a:xfrm>
            <a:off x="6096000" y="4081718"/>
            <a:ext cx="5040560" cy="273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078252" y="2578486"/>
            <a:ext cx="4788023" cy="5078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2023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2104" y="32156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80 018,4 </a:t>
            </a:r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610824"/>
              </p:ext>
            </p:extLst>
          </p:nvPr>
        </p:nvGraphicFramePr>
        <p:xfrm>
          <a:off x="4727847" y="446516"/>
          <a:ext cx="5976665" cy="200263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46875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1993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11 116.4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9 977.5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81 930.2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81 267.7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18 018.6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15 963.3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114 322.1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110 465.4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498661" y="434170"/>
            <a:ext cx="3129781" cy="1880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18317"/>
              </p:ext>
            </p:extLst>
          </p:nvPr>
        </p:nvGraphicFramePr>
        <p:xfrm>
          <a:off x="4007768" y="830938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1 258.9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1 258.9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118 657.8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117 182.0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10 225.1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10 170.7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130 141.8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128 611.6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07368" y="2416461"/>
            <a:ext cx="3312368" cy="1750240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обслуживание эл/сетей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в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п.Верхнемарсково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936,2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667" r="15633" b="14584"/>
          <a:stretch/>
        </p:blipFill>
        <p:spPr>
          <a:xfrm>
            <a:off x="5206380" y="2422668"/>
            <a:ext cx="3852428" cy="23762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236261" y="2760283"/>
            <a:ext cx="2286254" cy="13374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дизельная генераторная установка в с.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Боярск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1 667,2 </a:t>
            </a:r>
            <a:r>
              <a:rPr lang="ru-RU" sz="1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665473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6600056" y="5093410"/>
            <a:ext cx="2952328" cy="16334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«РУСЭНЕРГОСБЫТ» и 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44 597,3 </a:t>
            </a:r>
            <a:r>
              <a:rPr lang="ru-RU" sz="1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2023 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6124477" y="5793479"/>
            <a:ext cx="161010" cy="270314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7072954">
            <a:off x="4164763" y="2632920"/>
            <a:ext cx="628569" cy="245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agro-tm.ru/wp-content/uploads/e/3/7/e3705aeea2cdf863182fac58c127af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8" y="1929555"/>
            <a:ext cx="2308785" cy="131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6897"/>
          <a:stretch/>
        </p:blipFill>
        <p:spPr>
          <a:xfrm>
            <a:off x="572329" y="195218"/>
            <a:ext cx="2499335" cy="167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63" y="3279832"/>
            <a:ext cx="2328130" cy="172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64" y="412480"/>
            <a:ext cx="2623454" cy="1967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003" y="3101555"/>
            <a:ext cx="2698016" cy="160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6474" t="18160" r="11158" b="5370"/>
          <a:stretch/>
        </p:blipFill>
        <p:spPr>
          <a:xfrm>
            <a:off x="8593123" y="2868412"/>
            <a:ext cx="2945912" cy="185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970390" y="1229022"/>
            <a:ext cx="1781316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33 735,9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9" y="333124"/>
            <a:ext cx="1746776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12 483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751706" y="3071535"/>
            <a:ext cx="1846823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15 400,0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390668" y="2828460"/>
            <a:ext cx="164743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756,0</a:t>
            </a:r>
          </a:p>
        </p:txBody>
      </p:sp>
      <p:sp>
        <p:nvSpPr>
          <p:cNvPr id="16" name="Стрелка влево 15"/>
          <p:cNvSpPr/>
          <p:nvPr/>
        </p:nvSpPr>
        <p:spPr>
          <a:xfrm flipV="1">
            <a:off x="3071665" y="1440100"/>
            <a:ext cx="738930" cy="2399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10590719">
            <a:off x="7841927" y="1152363"/>
            <a:ext cx="1296636" cy="223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6200000">
            <a:off x="5970888" y="2519091"/>
            <a:ext cx="307179" cy="234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561246" y="2635479"/>
            <a:ext cx="1711218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7 606,3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5015880" y="6085787"/>
            <a:ext cx="2376263" cy="59843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/>
          <a:srcRect l="3968" r="1785"/>
          <a:stretch/>
        </p:blipFill>
        <p:spPr>
          <a:xfrm>
            <a:off x="795541" y="5188027"/>
            <a:ext cx="3318020" cy="157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/>
          <a:srcRect l="4876" r="19672" b="9169"/>
          <a:stretch/>
        </p:blipFill>
        <p:spPr>
          <a:xfrm>
            <a:off x="8101311" y="4826772"/>
            <a:ext cx="3355422" cy="1933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Стрелка влево 22"/>
          <p:cNvSpPr/>
          <p:nvPr/>
        </p:nvSpPr>
        <p:spPr>
          <a:xfrm rot="12690041" flipV="1">
            <a:off x="7689853" y="2527779"/>
            <a:ext cx="934341" cy="2312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98529" y="4812364"/>
            <a:ext cx="3166127" cy="986408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10773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299 596,5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8 786,2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299 596,5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8 786,2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5 418,1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35395868"/>
              </p:ext>
            </p:extLst>
          </p:nvPr>
        </p:nvGraphicFramePr>
        <p:xfrm>
          <a:off x="6346650" y="3477431"/>
          <a:ext cx="5493381" cy="3263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361662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2 692 396.2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2 623 052.8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874 085.0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846 344.5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1 500 937.9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1 461 862.6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147 319.9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146 319.3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1 571.3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1 571.3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6 600.2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6 564.5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161 881.9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160 390.6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24050"/>
              </p:ext>
            </p:extLst>
          </p:nvPr>
        </p:nvGraphicFramePr>
        <p:xfrm>
          <a:off x="119336" y="683129"/>
          <a:ext cx="7164796" cy="14058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158 882.6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157 748.5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89 477.8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88 709.0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248 360.4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246 457.5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73220787"/>
              </p:ext>
            </p:extLst>
          </p:nvPr>
        </p:nvGraphicFramePr>
        <p:xfrm>
          <a:off x="6230446" y="2492896"/>
          <a:ext cx="4990965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25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учреждений культуры и на оплату коммунальных услуг (тыс. руб.)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78469952"/>
              </p:ext>
            </p:extLst>
          </p:nvPr>
        </p:nvGraphicFramePr>
        <p:xfrm>
          <a:off x="551384" y="1196752"/>
          <a:ext cx="11377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04139136"/>
              </p:ext>
            </p:extLst>
          </p:nvPr>
        </p:nvGraphicFramePr>
        <p:xfrm>
          <a:off x="6456040" y="867237"/>
          <a:ext cx="5472608" cy="599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" y="1916832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13446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7 329.3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7 329.3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5 061.8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5 061.8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14 583.5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14 052.9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14 190.4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13 741.5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41 165.0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40 185.5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94427219"/>
              </p:ext>
            </p:extLst>
          </p:nvPr>
        </p:nvGraphicFramePr>
        <p:xfrm>
          <a:off x="4007768" y="3077274"/>
          <a:ext cx="81842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2 336,3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438,3</a:t>
            </a: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656,9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1 630,0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2023 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1 176,5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1" y="3429000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одного </a:t>
            </a:r>
            <a:r>
              <a:rPr lang="ru-RU" sz="1400" dirty="0" smtClean="0">
                <a:solidFill>
                  <a:schemeClr val="tx1"/>
                </a:solidFill>
              </a:rPr>
              <a:t>ребенка, </a:t>
            </a:r>
            <a:r>
              <a:rPr lang="ru-RU" sz="1400" dirty="0">
                <a:solidFill>
                  <a:schemeClr val="tx1"/>
                </a:solidFill>
              </a:rPr>
              <a:t>один из родителей </a:t>
            </a:r>
            <a:r>
              <a:rPr lang="ru-RU" sz="1400" dirty="0" smtClean="0">
                <a:solidFill>
                  <a:schemeClr val="tx1"/>
                </a:solidFill>
              </a:rPr>
              <a:t>которого </a:t>
            </a:r>
            <a:r>
              <a:rPr lang="ru-RU" sz="1400" dirty="0">
                <a:solidFill>
                  <a:schemeClr val="tx1"/>
                </a:solidFill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071169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98</a:t>
              </a: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523662057"/>
              </p:ext>
            </p:extLst>
          </p:nvPr>
        </p:nvGraphicFramePr>
        <p:xfrm>
          <a:off x="2768211" y="53709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923207091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744035" y="3530286"/>
            <a:ext cx="179521" cy="1012717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>
                    <a:lumMod val="25000"/>
                  </a:schemeClr>
                </a:solidFill>
              </a:rPr>
              <a:t>8 408</a:t>
            </a:r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accent6">
                    <a:lumMod val="25000"/>
                  </a:schemeClr>
                </a:solidFill>
              </a:rPr>
              <a:t>6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2023 год принят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20.12.2022 года № 143 «О бюджете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2023 год и на плановый период 2024 и 2025 годов». В течение 2023 года в решение о бюджете 8 раз вносились изменения.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Окончательно плановые показатели районного бюджета утверждены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19.12.2023 года № 204.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569" r="9933" b="23175"/>
          <a:stretch/>
        </p:blipFill>
        <p:spPr>
          <a:xfrm>
            <a:off x="409806" y="5301208"/>
            <a:ext cx="2589850" cy="1463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8081" r="8642" b="6949"/>
          <a:stretch/>
        </p:blipFill>
        <p:spPr>
          <a:xfrm>
            <a:off x="3433416" y="5310930"/>
            <a:ext cx="2664297" cy="1453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481" y="5291485"/>
            <a:ext cx="2664296" cy="1463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lakovo24.ru/b24/uploads/2020/09/%25D1%2588%25D0%25BA%25D0%25BE%25D0%25BB%25D1%258C%25D0%25BD%25D0%25BE%25D0%25B5-%25D0%25BF%25D0%25B8%25D1%2582%25D0%25B0%25D0%25BD%25D0%25B8%25D0%25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246" b="29459"/>
          <a:stretch/>
        </p:blipFill>
        <p:spPr bwMode="auto">
          <a:xfrm>
            <a:off x="-24680" y="-5670"/>
            <a:ext cx="12601400" cy="68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944956" y="4149080"/>
            <a:ext cx="2653169" cy="103753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1 534,0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177,2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514234" y="522716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7 257,3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1 382,4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348139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232 391.9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214 652.6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73956243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74702511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155 526,8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43472" y="300169"/>
            <a:ext cx="8640960" cy="876924"/>
          </a:xfrm>
          <a:prstGeom prst="roundRect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ВНУТРЕННЕГО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ДЕФИЦИТА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РАЙОННОГО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631193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составили (минус)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613 233,0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- изменение остатков на счетах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минус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613 233,0 тыс. рублей.</a:t>
            </a:r>
          </a:p>
        </p:txBody>
      </p:sp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598556" y="3766598"/>
            <a:ext cx="4903036" cy="2620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744072" y="3573016"/>
            <a:ext cx="4176464" cy="2016225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2024 года отсутствует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91544" y="188640"/>
            <a:ext cx="8064896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29688"/>
              </p:ext>
            </p:extLst>
          </p:nvPr>
        </p:nvGraphicFramePr>
        <p:xfrm>
          <a:off x="767408" y="764704"/>
          <a:ext cx="10513168" cy="5829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746">
                  <a:extLst>
                    <a:ext uri="{9D8B030D-6E8A-4147-A177-3AD203B41FA5}">
                      <a16:colId xmlns:a16="http://schemas.microsoft.com/office/drawing/2014/main" val="2136717764"/>
                    </a:ext>
                  </a:extLst>
                </a:gridCol>
                <a:gridCol w="4261836">
                  <a:extLst>
                    <a:ext uri="{9D8B030D-6E8A-4147-A177-3AD203B41FA5}">
                      <a16:colId xmlns:a16="http://schemas.microsoft.com/office/drawing/2014/main" val="1523595099"/>
                    </a:ext>
                  </a:extLst>
                </a:gridCol>
                <a:gridCol w="1981972">
                  <a:extLst>
                    <a:ext uri="{9D8B030D-6E8A-4147-A177-3AD203B41FA5}">
                      <a16:colId xmlns:a16="http://schemas.microsoft.com/office/drawing/2014/main" val="946521499"/>
                    </a:ext>
                  </a:extLst>
                </a:gridCol>
                <a:gridCol w="1822811">
                  <a:extLst>
                    <a:ext uri="{9D8B030D-6E8A-4147-A177-3AD203B41FA5}">
                      <a16:colId xmlns:a16="http://schemas.microsoft.com/office/drawing/2014/main" val="3917497328"/>
                    </a:ext>
                  </a:extLst>
                </a:gridCol>
                <a:gridCol w="1066803">
                  <a:extLst>
                    <a:ext uri="{9D8B030D-6E8A-4147-A177-3AD203B41FA5}">
                      <a16:colId xmlns:a16="http://schemas.microsoft.com/office/drawing/2014/main" val="2396708125"/>
                    </a:ext>
                  </a:extLst>
                </a:gridCol>
              </a:tblGrid>
              <a:tr h="341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63198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А0 00000 Национальный проект  "Культура"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28196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А1 00000 Региональный проект "Обеспечение качественно нового уровня развития инфраструктуры культуры"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23651"/>
                  </a:ext>
                </a:extLst>
              </a:tr>
              <a:tr h="575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795A154540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создание модельных муниципальных библиотек (средства федерального и областного бюджетов)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5589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E0 00000 Национальный проект "Образование"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5427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Е1 00000 Региональный проект "Современная школа"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30331"/>
                  </a:ext>
                </a:extLst>
              </a:tr>
              <a:tr h="1229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795E151690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созданию и обеспечению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 (Точка роста)  (средства местного бюджета) МОУ СОШ № 10, 2,  МОУ СОШ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с.Ручей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3 966,5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3 966,5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962181"/>
                  </a:ext>
                </a:extLst>
              </a:tr>
              <a:tr h="22785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ЕВ 00000 Региональный проект "Патриотическое воспитание граждан Российской Федерации"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52970"/>
                  </a:ext>
                </a:extLst>
              </a:tr>
              <a:tr h="683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795EВ51791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 (средства федерального и областного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2 802,5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799,9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    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70520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P0 00000 Национальный проект "Демография"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28174"/>
                  </a:ext>
                </a:extLst>
              </a:tr>
              <a:tr h="26107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P4 00000 Региональный проект "Укрепление общественного здоровья (Иркутская область)"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48562"/>
                  </a:ext>
                </a:extLst>
              </a:tr>
              <a:tr h="805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795P422100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161967"/>
                  </a:ext>
                </a:extLst>
              </a:tr>
              <a:tr h="164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17 219,0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17 216,4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4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33331"/>
              </p:ext>
            </p:extLst>
          </p:nvPr>
        </p:nvGraphicFramePr>
        <p:xfrm>
          <a:off x="551385" y="1268763"/>
          <a:ext cx="11089231" cy="5330723"/>
        </p:xfrm>
        <a:graphic>
          <a:graphicData uri="http://schemas.openxmlformats.org/drawingml/2006/table">
            <a:tbl>
              <a:tblPr/>
              <a:tblGrid>
                <a:gridCol w="4610175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576579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76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2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2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86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1 135.4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2 792.0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602093"/>
              </p:ext>
            </p:extLst>
          </p:nvPr>
        </p:nvGraphicFramePr>
        <p:xfrm>
          <a:off x="551384" y="522806"/>
          <a:ext cx="11161240" cy="5884843"/>
        </p:xfrm>
        <a:graphic>
          <a:graphicData uri="http://schemas.openxmlformats.org/drawingml/2006/table">
            <a:tbl>
              <a:tblPr/>
              <a:tblGrid>
                <a:gridCol w="4667637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07255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22618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21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12 088.6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14 259.7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10 787.3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8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10 363.6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14 221.3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80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47 262.7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38 800.6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38 078.1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7 362.1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3 774.5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6 559.3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72 583.8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77 346.2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76 767.9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115 374.0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161 617.0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085.4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30 082.9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30 344.6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175 398.3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250 985.0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233 017.7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93923"/>
              </p:ext>
            </p:extLst>
          </p:nvPr>
        </p:nvGraphicFramePr>
        <p:xfrm>
          <a:off x="623392" y="404665"/>
          <a:ext cx="10873208" cy="6166851"/>
        </p:xfrm>
        <a:graphic>
          <a:graphicData uri="http://schemas.openxmlformats.org/drawingml/2006/table">
            <a:tbl>
              <a:tblPr/>
              <a:tblGrid>
                <a:gridCol w="4520372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545870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2 355.0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1 783.1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1 208.7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67.8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2088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1 137.2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12 072.6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99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68 557.3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83 327.5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76 193.3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523.5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1 697.2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1 612.0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466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2 897.3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3 016.51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2 980.8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838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1 409.0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9132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398.9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23335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587 162.3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740 423.5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690 186.0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688" cy="800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39416" y="836713"/>
            <a:ext cx="10657184" cy="60212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www.admin-ukmo.ru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2073" y="190497"/>
            <a:ext cx="8642350" cy="404812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2023 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" y="3804642"/>
            <a:ext cx="2701095" cy="2428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32919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4 462 871,5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4 536 152,1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2 296 475,5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2 393 031,2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2 166 396,0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2 143 120,9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4 324 061,3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3 922 919,1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135 209,4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613 233,0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789040"/>
            <a:ext cx="4248472" cy="27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15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052736"/>
            <a:ext cx="856431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454820215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76" y="4702727"/>
            <a:ext cx="3816424" cy="2155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388" y="4564061"/>
            <a:ext cx="4093092" cy="218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975 607,3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47852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1415480" y="908721"/>
            <a:ext cx="828092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2 393 031,2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425128"/>
              </p:ext>
            </p:extLst>
          </p:nvPr>
        </p:nvGraphicFramePr>
        <p:xfrm>
          <a:off x="695400" y="1355726"/>
          <a:ext cx="1008112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256240" y="1373860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578 694,1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 на  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44715"/>
              </p:ext>
            </p:extLst>
          </p:nvPr>
        </p:nvGraphicFramePr>
        <p:xfrm>
          <a:off x="839416" y="836712"/>
          <a:ext cx="10513168" cy="59436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2 296 475,5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2 393 031,2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1 712 951,7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1 809 282,0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5 867,1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160 129,0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13 853,0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9 335,8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отмененным налогам и сборам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741791208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муниципальным районам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6534471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37 812,3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37 807,2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261 302,8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262 064,8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845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63 765,9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63 498,6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13 950,3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10 516,5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9 026,9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3 822,7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70499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2 143 120,9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133 957,2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124 101,9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1 680 537,6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1 666 110,9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140 281,3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141 288,2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215 192,1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215 192,1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- 9 973,5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- 9 973,5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21354</TotalTime>
  <Words>3090</Words>
  <Application>Microsoft Office PowerPoint</Application>
  <PresentationFormat>Широкоэкранный</PresentationFormat>
  <Paragraphs>821</Paragraphs>
  <Slides>39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Times New Roman</vt:lpstr>
      <vt:lpstr>Trebuchet MS</vt:lpstr>
      <vt:lpstr>Wingdings 3</vt:lpstr>
      <vt:lpstr>Аспект</vt:lpstr>
      <vt:lpstr>1_Аспект</vt:lpstr>
      <vt:lpstr>Презентация PowerPoint</vt:lpstr>
      <vt:lpstr>Презентация PowerPoint</vt:lpstr>
      <vt:lpstr>Презентация PowerPoint</vt:lpstr>
      <vt:lpstr>Исполнение основных параметров районного бюджета в 2023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2023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2023 году (тыс. руб.)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1655</cp:revision>
  <cp:lastPrinted>2024-04-09T06:23:42Z</cp:lastPrinted>
  <dcterms:created xsi:type="dcterms:W3CDTF">2016-09-27T03:14:33Z</dcterms:created>
  <dcterms:modified xsi:type="dcterms:W3CDTF">2024-06-18T07:25:53Z</dcterms:modified>
  <cp:contentStatus/>
</cp:coreProperties>
</file>