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1" r:id="rId2"/>
    <p:sldId id="258" r:id="rId3"/>
    <p:sldId id="260" r:id="rId4"/>
    <p:sldId id="263" r:id="rId5"/>
    <p:sldId id="266" r:id="rId6"/>
    <p:sldId id="267" r:id="rId7"/>
    <p:sldId id="268" r:id="rId8"/>
    <p:sldId id="270" r:id="rId9"/>
    <p:sldId id="271" r:id="rId10"/>
    <p:sldId id="274" r:id="rId11"/>
    <p:sldId id="282" r:id="rId12"/>
    <p:sldId id="283" r:id="rId13"/>
    <p:sldId id="284" r:id="rId14"/>
    <p:sldId id="280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92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95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1235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379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4944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726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92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02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3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6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56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5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27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624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44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98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92D5F-749F-4281-ACBF-A2827E721B1A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2244DE0-0FF6-4D32-858E-22183D045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23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4530" y="2092581"/>
            <a:ext cx="920578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70C0"/>
                </a:solidFill>
              </a:rPr>
              <a:t>Диспансеризация и ее этапы.</a:t>
            </a:r>
            <a:br>
              <a:rPr lang="ru-RU" sz="5400" b="1" dirty="0">
                <a:solidFill>
                  <a:srgbClr val="0070C0"/>
                </a:solidFill>
              </a:rPr>
            </a:br>
            <a:r>
              <a:rPr lang="ru-RU" sz="5400" b="1" dirty="0">
                <a:solidFill>
                  <a:srgbClr val="0070C0"/>
                </a:solidFill>
              </a:rPr>
              <a:t>Профилактические медицинские </a:t>
            </a:r>
            <a:r>
              <a:rPr lang="ru-RU" sz="5400" b="1" dirty="0" smtClean="0">
                <a:solidFill>
                  <a:srgbClr val="0070C0"/>
                </a:solidFill>
              </a:rPr>
              <a:t>осмотры.</a:t>
            </a:r>
            <a:endParaRPr lang="ru-RU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053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3464" y="608601"/>
            <a:ext cx="11368450" cy="4349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осмотр (консультация) врачом-офтальмологом (для граждан в возрасте 40 лет и старше, имеющих повышенное внутриглазное давление, и для граждан в возрасте 65 лет и старше, имеющих снижение остроты зрения, не поддающееся очковой коррекции, выявленное по результатам анкетирования);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12) осмотр (консультация)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врачом-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дерматовенерологом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включая проведение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дерматоскопии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(для граждан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 подозрением на злокачественные новообразования кожи и слизистых оболочек по назначению врача-терапевта;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13)Проведение исследования уровня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гликированного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гемоглобина в крови (для граждан с подозрением на сахарный диабет)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14)Проведение индивидуального или группового углубленного профилактического консультирования в кабинете медицинской профилактики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15) Прием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(осмотр) врачом-терапевтом по результатам второго этапа диспансеризации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629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6377" y="505795"/>
            <a:ext cx="10101532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Диспансеризация для оценки репродуктивного возраста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женщин и мужчин репродуктивного возраста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поэтапно в зависимости от возрастных групп </a:t>
            </a:r>
            <a:r>
              <a:rPr lang="ru-RU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одновременно с прохождением профилактического осмотра или диспансеризации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организуется проведение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диспансеризации, направленной на оценку их репродуктивного здоровья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  <a:p>
            <a:endParaRPr lang="ru-RU" sz="7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u="sng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Женщины: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 врачом акушером-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гинекологом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пальпация молочных желез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осмотр шейки матки в зеркалах с забором материала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микроскопическое исследование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влагалищных мазков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цитологическое исследование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мазка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поверхности шейки матки и цервикального канала ( за исключением случаев невозможности проведения исследования по медицинским показаниям в связи с экстирпацией матки,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virgo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Цитологическое исследование мазка (соскоба) с шейки матки проводится при его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окрашивании по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Папаниколау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(другие способы окраски не допускаются);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18 - 29 лет проведение исследований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мазков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выявления возбудителей инфекционных заболеваний органов малого таза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методом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ПЦР</a:t>
            </a:r>
          </a:p>
          <a:p>
            <a:pPr algn="ctr"/>
            <a:r>
              <a:rPr lang="ru-RU" u="sng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Мужчины: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 врачом-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урологом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(при его отсутствии врачом-хирургом, прошедшим подготовку по вопросам репродуктивного здоровья у мужчин)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8419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4016" y="552091"/>
            <a:ext cx="1035169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при наличии показаний</a:t>
            </a:r>
          </a:p>
          <a:p>
            <a:endParaRPr lang="ru-RU" sz="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u="sng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Женщины: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30-49 лет проведение лабораторных исследований мазков в целях выявления возбудителей инфекционных заболеваний органов малого таза методом ПЦР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УЗИ органов малого таза в начале или середине менструального цикла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УЗИ молочных желез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 прием акушером-гинекологом</a:t>
            </a:r>
          </a:p>
          <a:p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u="sng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Мужчины: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спермограмма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микроскопическое исследование микрофлоры или проведение исследований в целях выявления возбудителей инфекционных заболеваний органов малого таза методом ПЦР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УЗИ предстательной железы и органов мошонки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 прием врачом-урологом (при его отсутствии врачом-хирургом, прошедшим подготовку по вопросам репродуктивного здоровья у мужчин)</a:t>
            </a:r>
          </a:p>
        </p:txBody>
      </p:sp>
    </p:spTree>
    <p:extLst>
      <p:ext uri="{BB962C8B-B14F-4D97-AF65-F5344CB8AC3E}">
        <p14:creationId xmlns:p14="http://schemas.microsoft.com/office/powerpoint/2010/main" val="774945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6543" y="491706"/>
            <a:ext cx="9437299" cy="5968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Диспансерное наблюдение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регулярное наблюдение пациентов с хроническими заболеваниями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Среди нозологий на диспансерном учете стоят пациенты с повышенным артериальным давлением, атеросклерозом, ишемической болезнью сердца, сосудистыми нарушениями мозгового кровообращения, хроническими болезнями легких, язвой желудка или двенадцатиперстной кишки и другими заболеваниями желудочно-кишечного тракта, сахарным диабетом. Также под пристальным наблюдением врачей должны находиться люди перенесшие инфаркт и инсульт, острую почечную недостаточность или тяжелую форму пневмонии, злокачественные новообразования.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Наблюдает пациента лечащий врач в медицинской организации согласно  прикрепления с определенной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переодичностью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зависимости от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нозоологии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Сроки диспансерного наблюдения при хронических заболеваниях-пожизненно.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диспансерного наблюдения регламентируют приказы Министерства Здравоохранения.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endParaRPr lang="ru-RU" sz="20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376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8156" y="2798047"/>
            <a:ext cx="6781023" cy="942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5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92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1862" y="847288"/>
            <a:ext cx="10315162" cy="4301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Основной нормативный документ-</a:t>
            </a:r>
            <a:r>
              <a:rPr lang="ru-RU" sz="20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Приказ Минздрава России от 27.04.2021 г. </a:t>
            </a:r>
            <a:r>
              <a:rPr lang="ru-RU" sz="20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404н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порядка проведения профилактического медицинского осмотра и диспансеризации определенных групп взрослого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населения"  от 27.04.2021г.,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ред.от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01.02.2022г.). </a:t>
            </a: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Профилактический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медицинский осмотр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проводится в целях раннего (своевременного) выявления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состояний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заболеваний и факторов риска их развития, немедицинского потребления наркотических средств и психотропных веществ, а также в целях определения групп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здоровья.</a:t>
            </a:r>
          </a:p>
          <a:p>
            <a:pPr algn="just">
              <a:lnSpc>
                <a:spcPct val="115000"/>
              </a:lnSpc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Диспансеризация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представляет собой комплекс мероприятий, включающий в себя профилактический медицинский осмотр и дополнительные методы обследований, проводимых в целях оценки состояния здоровья (включая определение группы здоровья и группы диспансерного наблюдения) и осуществляемых в отношении определенных групп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населения.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80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8621" y="874573"/>
            <a:ext cx="10883900" cy="4865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5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Согласно данного приказа, профилактический медицинский осмотр проводится ежегодно: в качестве самостоятельного мероприятия, в рамках диспансеризации, в рамках диспансерного наблюдения (при проведении первого в текущем году диспансерного приема). Диспансеризация проводится 1 раз в 3 года в возрасте от 18 до 39 лет включительно (раньше была с 21 года), с 40 лет и старше - ежегодно. Годом прохождения диспансеризации считается календарный год, в котором гражданин достигает соответствующего возраста.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5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Профилактический осмотр включает в себя: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 анкетирование граждан в возрасте 18 лет и старше 1 раз в год 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 расчет на основании антропометрии (измерение роста, массы тела, окружности талии) индекса массы тела, для граждан в возрасте 18 лет и старше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3) измерение артериального давления на периферических артериях для граждан в возрасте 18 лет и старше 1 раз в год;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5"/>
              </a:spcAft>
            </a:pP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74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6119" y="401248"/>
            <a:ext cx="10985157" cy="7253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исследование уровня общего холестерина в крови (допускается использование экспресс-метода) для граждан в возрасте 18 лет и старше 1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раз/год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5) определение уровня глюкозы в крови натощак (допускается использование экспресс-метода) для граждан в возрасте 18 лет и старше 1 раз в год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6) определение относительного сердечно-сосудистого риска у граждан в возрасте от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18-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39 лет включительно 1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раз/год;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определение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абсолютного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риска у граждан в возрасте от 40 -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64 лет включительно 1 раз в год;</a:t>
            </a:r>
          </a:p>
          <a:p>
            <a:pPr indent="342900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7)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флюорографию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легких/рентгенографию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легких для граждан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 возраста 18лет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8)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электрокардиографию в покое при первом прохождении профилактического медицинского осмотра, далее в возрасте 35 лет и старше 1 раз в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год;</a:t>
            </a:r>
            <a:endParaRPr lang="ru-RU" sz="20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9)измерение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внутриглазного давления при первом прохождении профилактического медицинского осмотра, далее в возрасте 40 лет и старше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10) осмотр фельдшером (акушеркой) или врачом акушером-гинекологом женщин в возрасте от 18 до 39 лет 1 раз в год;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11) прием (осмотр) по результатам профилактического медицинского осмотра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</a:pP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33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2486" y="512454"/>
            <a:ext cx="11294075" cy="5044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Диспансеризация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проводится в два этапа. </a:t>
            </a:r>
            <a:endParaRPr lang="ru-RU" sz="36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Первый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этап диспансеризации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проводится с целью выявления у граждан признаков хронических неинфекционных заболеваний, факторов риска их развития, риска пагубного употребления алкоголя, потребления наркотических средств и психотропных веществ без назначения врача, определения группы здоровья, а также определения медицинских показаний к выполнению дополнительных обследований и осмотров врачами-специалистами для уточнения диагноза заболевания (состояния) на втором этапе диспансеризации и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включает в себя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 для граждан в возрасте от 18 до 39 лет включительно 1 раз в 3 года: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а) проведение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проф.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медицинского осмотра в объеме, указанном выше;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б) проведение мероприятий скрининга, направленного на раннее выявление онкологических заболеваний;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в) проведение краткого индивидуального профилактического консультирования в отделении (кабинете) медицинской профилактики врачом-терапевтом</a:t>
            </a:r>
            <a:endParaRPr lang="ru-RU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722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3081" y="469216"/>
            <a:ext cx="11384692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прием (осмотр) врачом-терапевтом по результатам первого этапа диспансеризации, в том числе осмотр на выявление визуальных и иных локализаций онкологических заболеваний, включающий осмотр кожных покровов, слизистых губ и ротовой полости, пальпация щитовидной железы, лимфатических узлов, с целью установления диагноза, определения группы здоровья, группы диспансерного наблюдения, определения медицинских показаний для осмотров (консультаций) и обследований в рамках второго этапа диспансеризации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 для граждан в возрасте от 40 до 64 лет включительно 1 раз в год (за исключением приемов (осмотров), медицинских исследований и иных медицинских вмешательств, входящих в объем первого этапа диспансеризации, с иной периодичностью):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а) проведение профилактического медицинского осмотра в объеме, указанном выше;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б) проведение мероприятий скрининга, направленного на раннее выявление онкологических заболеваний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indent="342900" algn="just">
              <a:spcBef>
                <a:spcPts val="1100"/>
              </a:spcBef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общий анализ крови (гемоглобин, лейкоциты, СОЭ);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998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757" y="527221"/>
            <a:ext cx="11771870" cy="5168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проведение краткого индивидуального профилактического консультирования в отделении (кабинете) медицинской профилактики;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д) прием (осмотр) врачом-терапевтом по результатам первого этапа диспансеризации, в том числе осмотр на выявление визуальных и иных локализаций онкологических заболеваний, включающий осмотр кожных покровов, слизистых губ и ротовой полости,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целью установления диагноза, определения группы здоровья, группы диспансерного наблюдения, определения медицинских показаний для осмотров (консультаций) и обследований в рамках второго этапа диспансеризации;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для граждан в возрасте 65 лет и старше 1 раз в год (за исключением приемов (осмотров), медицинских исследований и иных медицинских вмешательств, входящих в объем первого этапа диспансеризации, с иной периодичностью):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а) проведение профилактического медицинского осмотра в объеме, указанном выше;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б) проведение мероприятий скрининга, направленного на раннее выявление онкологических заболеваний;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70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0173" y="791377"/>
            <a:ext cx="10490263" cy="4411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Второй этап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диспансеризации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проводится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целью дополнительного обследования и уточнения диагноза заболевания (состояния) и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включает в себя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1) Осмотр врачом неврологом по показаниям, дуплексное сканирование брахицефальных артерий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осмотр (консультацию) врачом-хирургом или врачом-урологом (для мужчин в возрасте 45, 50, 55, 60 и 64 лет при повышении уровня простат-специфического антигена в крови более 4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/мл);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осмотр (консультацию) врачом-хирургом или врачом-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колопроктологом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включая проведение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ректороманоскопии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(для граждан в возрасте от 40 до 75 лет включительно с выявленными патологическими изменениями по результатам скрининга на выявление злокачественных новообразований толстого кишечника и прямой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кишки</a:t>
            </a:r>
          </a:p>
          <a:p>
            <a:pPr marL="457200" indent="-457200" algn="just">
              <a:spcBef>
                <a:spcPts val="1100"/>
              </a:spcBef>
              <a:spcAft>
                <a:spcPts val="0"/>
              </a:spcAft>
              <a:buAutoNum type="arabicParenR"/>
            </a:pP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43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6596" y="454784"/>
            <a:ext cx="10860657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100"/>
              </a:spcBef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колоноскопию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(для граждан в случае подозрения на злокачественные новообразования толстого кишечника по назначению врача-хирурга или врача-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колопроктолога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эзофагогастродуоденоскопия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(для граждан в случае подозрения на злокачественные новообразования пищевода, желудка и двенадцатиперстной кишки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6)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рентгенографию легких, компьютерную томографию легких (для граждан в случае подозрения на злокачественные новообразования легкого по назначению терапевта);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спирометрию (для граждан с подозрением на хроническое бронхолегочное заболевание, курящих граждан, выявленных по результатам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анкетирования);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8)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осмотр (консультацию) врачом-акушером-гинекологом (для женщин в возрасте 18 лет и старше с выявленными патологическими изменениями по результатам скрининга на выявление злокачественных новообразований шейки матки, в возрасте от 40 до 75 лет с выявленными патологическими изменениями по результатам мероприятий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скрининга);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1100"/>
              </a:spcBef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9)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осмотр (консультация) врачом-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оториноларингологом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(для граждан в возрасте 65 лет и старше при наличии медицинских показаний по результатам анкетирования или приема (осмотра) врача-терапевта);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1100"/>
              </a:spcBef>
            </a:pP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19349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</TotalTime>
  <Words>1455</Words>
  <Application>Microsoft Office PowerPoint</Application>
  <PresentationFormat>Широкоэкранный</PresentationFormat>
  <Paragraphs>82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Доступность медицинской помощи</dc:title>
  <dc:creator>User</dc:creator>
  <cp:lastModifiedBy>НосковаНата</cp:lastModifiedBy>
  <cp:revision>37</cp:revision>
  <cp:lastPrinted>2021-08-24T08:39:39Z</cp:lastPrinted>
  <dcterms:created xsi:type="dcterms:W3CDTF">2019-07-23T03:16:40Z</dcterms:created>
  <dcterms:modified xsi:type="dcterms:W3CDTF">2024-08-29T04:49:04Z</dcterms:modified>
</cp:coreProperties>
</file>