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8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3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9.xml" ContentType="application/vnd.openxmlformats-officedocument.drawingml.chartshapes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drawings/drawing10.xml" ContentType="application/vnd.openxmlformats-officedocument.drawingml.chartshapes+xml"/>
  <Override PartName="/ppt/charts/chart4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05" r:id="rId3"/>
    <p:sldId id="296" r:id="rId4"/>
    <p:sldId id="271" r:id="rId5"/>
    <p:sldId id="304" r:id="rId6"/>
    <p:sldId id="273" r:id="rId7"/>
    <p:sldId id="274" r:id="rId8"/>
    <p:sldId id="275" r:id="rId9"/>
    <p:sldId id="276" r:id="rId10"/>
    <p:sldId id="297" r:id="rId11"/>
    <p:sldId id="277" r:id="rId12"/>
    <p:sldId id="278" r:id="rId13"/>
    <p:sldId id="279" r:id="rId14"/>
    <p:sldId id="280" r:id="rId15"/>
    <p:sldId id="281" r:id="rId16"/>
    <p:sldId id="318" r:id="rId17"/>
    <p:sldId id="307" r:id="rId18"/>
    <p:sldId id="308" r:id="rId19"/>
    <p:sldId id="306" r:id="rId20"/>
    <p:sldId id="298" r:id="rId21"/>
    <p:sldId id="282" r:id="rId22"/>
    <p:sldId id="285" r:id="rId23"/>
    <p:sldId id="310" r:id="rId24"/>
    <p:sldId id="286" r:id="rId25"/>
    <p:sldId id="311" r:id="rId26"/>
    <p:sldId id="321" r:id="rId27"/>
    <p:sldId id="287" r:id="rId28"/>
    <p:sldId id="313" r:id="rId29"/>
    <p:sldId id="290" r:id="rId30"/>
    <p:sldId id="291" r:id="rId31"/>
    <p:sldId id="314" r:id="rId32"/>
    <p:sldId id="322" r:id="rId33"/>
    <p:sldId id="316" r:id="rId34"/>
    <p:sldId id="323" r:id="rId35"/>
    <p:sldId id="315" r:id="rId36"/>
    <p:sldId id="324" r:id="rId37"/>
    <p:sldId id="292" r:id="rId38"/>
    <p:sldId id="325" r:id="rId39"/>
    <p:sldId id="293" r:id="rId40"/>
    <p:sldId id="326" r:id="rId41"/>
    <p:sldId id="295" r:id="rId4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7BA"/>
    <a:srgbClr val="FF99FF"/>
    <a:srgbClr val="FA9F26"/>
    <a:srgbClr val="A02085"/>
    <a:srgbClr val="05D0EB"/>
    <a:srgbClr val="EC34E3"/>
    <a:srgbClr val="636D9D"/>
    <a:srgbClr val="37CBE9"/>
    <a:srgbClr val="FFCB25"/>
    <a:srgbClr val="823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84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6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196.2</c:v>
                </c:pt>
                <c:pt idx="1">
                  <c:v>282.7</c:v>
                </c:pt>
                <c:pt idx="2">
                  <c:v>279.39999999999998</c:v>
                </c:pt>
                <c:pt idx="3">
                  <c:v>263.5</c:v>
                </c:pt>
                <c:pt idx="4">
                  <c:v>283.2</c:v>
                </c:pt>
                <c:pt idx="5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7-41E7-B162-2E0F5DF62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56704"/>
        <c:axId val="49262592"/>
        <c:axId val="0"/>
      </c:bar3DChart>
      <c:catAx>
        <c:axId val="492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9262592"/>
        <c:crosses val="autoZero"/>
        <c:auto val="1"/>
        <c:lblAlgn val="ctr"/>
        <c:lblOffset val="100"/>
        <c:noMultiLvlLbl val="0"/>
      </c:catAx>
      <c:valAx>
        <c:axId val="492625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9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00774086895026"/>
          <c:y val="0.30061622729688908"/>
          <c:w val="0.69623057744585104"/>
          <c:h val="0.68283602709373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459-42E8-9CD6-7CF96B95A1E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459-42E8-9CD6-7CF96B95A1E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459-42E8-9CD6-7CF96B95A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1006386.4</c:v>
                </c:pt>
                <c:pt idx="1">
                  <c:v>154706</c:v>
                </c:pt>
                <c:pt idx="2">
                  <c:v>1197251.6000000001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59-42E8-9CD6-7CF96B95A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</a:t>
            </a:r>
            <a:r>
              <a:rPr lang="en-US" dirty="0" smtClean="0"/>
              <a:t>20</a:t>
            </a:r>
            <a:endParaRPr lang="ru-RU" dirty="0"/>
          </a:p>
        </c:rich>
      </c:tx>
      <c:layout>
        <c:manualLayout>
          <c:xMode val="edge"/>
          <c:yMode val="edge"/>
          <c:x val="0.37058553323135041"/>
          <c:y val="0"/>
        </c:manualLayout>
      </c:layout>
      <c:overlay val="0"/>
    </c:title>
    <c:autoTitleDeleted val="0"/>
    <c:view3D>
      <c:rotX val="2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97557666214382"/>
          <c:y val="1.8304969943273219E-3"/>
          <c:w val="0.86187581721689044"/>
          <c:h val="0.99816924073789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3A6-4D3F-B904-5BDBE371B69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3A6-4D3F-B904-5BDBE371B69C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53A6-4D3F-B904-5BDBE371B69C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53A6-4D3F-B904-5BDBE371B69C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53A6-4D3F-B904-5BDBE371B69C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53A6-4D3F-B904-5BDBE371B69C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53A6-4D3F-B904-5BDBE371B69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53A6-4D3F-B904-5BDBE371B69C}"/>
              </c:ext>
            </c:extLst>
          </c:dPt>
          <c:dPt>
            <c:idx val="9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3A6-4D3F-B904-5BDBE371B69C}"/>
              </c:ext>
            </c:extLst>
          </c:dPt>
          <c:dLbls>
            <c:dLbl>
              <c:idx val="1"/>
              <c:layout>
                <c:manualLayout>
                  <c:x val="-5.3037959807262901E-3"/>
                  <c:y val="6.5725171450342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A6-4D3F-B904-5BDBE371B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дизельное топливо, моторные масла, автомобильный бензин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858114</c:v>
                </c:pt>
                <c:pt idx="1">
                  <c:v>15634</c:v>
                </c:pt>
                <c:pt idx="2">
                  <c:v>83963.7</c:v>
                </c:pt>
                <c:pt idx="3">
                  <c:v>8727.2000000000007</c:v>
                </c:pt>
                <c:pt idx="4">
                  <c:v>42470.6</c:v>
                </c:pt>
                <c:pt idx="5">
                  <c:v>19500</c:v>
                </c:pt>
                <c:pt idx="6">
                  <c:v>80437.2</c:v>
                </c:pt>
                <c:pt idx="7">
                  <c:v>7063.8</c:v>
                </c:pt>
                <c:pt idx="8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3A6-4D3F-B904-5BDBE371B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</a:t>
            </a:r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90794557309724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618261273106932E-3"/>
          <c:w val="1"/>
          <c:h val="0.8173993739257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дог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54B-443B-8FF4-31D719C1043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D54B-443B-8FF4-31D719C10437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D54B-443B-8FF4-31D719C10437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D54B-443B-8FF4-31D719C10437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D54B-443B-8FF4-31D719C1043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D54B-443B-8FF4-31D719C10437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D54B-443B-8FF4-31D719C1043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D54B-443B-8FF4-31D719C10437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D54B-443B-8FF4-31D719C10437}"/>
              </c:ext>
            </c:extLst>
          </c:dPt>
          <c:dLbls>
            <c:dLbl>
              <c:idx val="1"/>
              <c:layout>
                <c:manualLayout>
                  <c:x val="2.0525736603978868E-3"/>
                  <c:y val="0.13043975505989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4B-443B-8FF4-31D719C10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дизельное топливо, моторные масла, автомобильный бензин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892439</c:v>
                </c:pt>
                <c:pt idx="1">
                  <c:v>21658.5</c:v>
                </c:pt>
                <c:pt idx="2">
                  <c:v>45318.1</c:v>
                </c:pt>
                <c:pt idx="3">
                  <c:v>9076.1</c:v>
                </c:pt>
                <c:pt idx="4">
                  <c:v>45495.1</c:v>
                </c:pt>
                <c:pt idx="5">
                  <c:v>15310</c:v>
                </c:pt>
                <c:pt idx="6">
                  <c:v>83605.7</c:v>
                </c:pt>
                <c:pt idx="7">
                  <c:v>6820.9</c:v>
                </c:pt>
                <c:pt idx="8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54B-443B-8FF4-31D719C1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60708156790301282"/>
          <c:y val="8.05338775668328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09536935445196"/>
          <c:y val="0.17319624905031755"/>
          <c:w val="0.52904630645548034"/>
          <c:h val="0.68313025015657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38A-4672-A4A4-58EC53C1F1F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838A-4672-A4A4-58EC53C1F1FC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838A-4672-A4A4-58EC53C1F1FC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838A-4672-A4A4-58EC53C1F1FC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838A-4672-A4A4-58EC53C1F1FC}"/>
              </c:ext>
            </c:extLst>
          </c:dPt>
          <c:dPt>
            <c:idx val="5"/>
            <c:bubble3D val="0"/>
            <c:spPr>
              <a:solidFill>
                <a:srgbClr val="FFCB25"/>
              </a:solidFill>
            </c:spPr>
            <c:extLst>
              <c:ext xmlns:c16="http://schemas.microsoft.com/office/drawing/2014/chart" uri="{C3380CC4-5D6E-409C-BE32-E72D297353CC}">
                <c16:uniqueId val="{0000000B-838A-4672-A4A4-58EC53C1F1FC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838A-4672-A4A4-58EC53C1F1F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838A-4672-A4A4-58EC53C1F1FC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838A-4672-A4A4-58EC53C1F1FC}"/>
              </c:ext>
            </c:extLst>
          </c:dPt>
          <c:dLbls>
            <c:dLbl>
              <c:idx val="1"/>
              <c:layout>
                <c:manualLayout>
                  <c:x val="5.1360220728162822E-3"/>
                  <c:y val="9.83166139005529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8A-4672-A4A4-58EC53C1F1FC}"/>
                </c:ext>
              </c:extLst>
            </c:dLbl>
            <c:dLbl>
              <c:idx val="4"/>
              <c:layout>
                <c:manualLayout>
                  <c:x val="1.5811936951858196E-3"/>
                  <c:y val="-0.114308136168857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38A-4672-A4A4-58EC53C1F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 на нефтепродукты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928136</c:v>
                </c:pt>
                <c:pt idx="1">
                  <c:v>21658.5</c:v>
                </c:pt>
                <c:pt idx="2">
                  <c:v>47124</c:v>
                </c:pt>
                <c:pt idx="3">
                  <c:v>9438.9</c:v>
                </c:pt>
                <c:pt idx="4">
                  <c:v>48888.4</c:v>
                </c:pt>
                <c:pt idx="5">
                  <c:v>12330</c:v>
                </c:pt>
                <c:pt idx="6">
                  <c:v>86790.3</c:v>
                </c:pt>
                <c:pt idx="7">
                  <c:v>6613.4</c:v>
                </c:pt>
                <c:pt idx="8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8A-4672-A4A4-58EC53C1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"/>
          <c:y val="0"/>
          <c:w val="0.4757428484845117"/>
          <c:h val="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года</c:v>
                </c:pt>
                <c:pt idx="1">
                  <c:v>факт 2018</c:v>
                </c:pt>
                <c:pt idx="2">
                  <c:v>ожидаемое исполнение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  <c:pt idx="5">
                  <c:v>прогноз поступлений в 2022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630863.5</c:v>
                </c:pt>
                <c:pt idx="1">
                  <c:v>742385.6</c:v>
                </c:pt>
                <c:pt idx="2">
                  <c:v>827497</c:v>
                </c:pt>
                <c:pt idx="3">
                  <c:v>858114</c:v>
                </c:pt>
                <c:pt idx="4">
                  <c:v>892439</c:v>
                </c:pt>
                <c:pt idx="5">
                  <c:v>928136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4-4C2E-8804-E126A84D1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926336"/>
        <c:axId val="54944512"/>
        <c:axId val="0"/>
      </c:bar3DChart>
      <c:catAx>
        <c:axId val="5492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4944512"/>
        <c:crosses val="autoZero"/>
        <c:auto val="1"/>
        <c:lblAlgn val="ctr"/>
        <c:lblOffset val="100"/>
        <c:noMultiLvlLbl val="0"/>
      </c:catAx>
      <c:valAx>
        <c:axId val="5494451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5492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70-4505-9333-C386CBA6B26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70-4505-9333-C386CBA6B2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70-4505-9333-C386CBA6B26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670-4505-9333-C386CBA6B26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670-4505-9333-C386CBA6B260}"/>
              </c:ext>
            </c:extLst>
          </c:dPt>
          <c:dLbls>
            <c:dLbl>
              <c:idx val="0"/>
              <c:layout>
                <c:manualLayout>
                  <c:x val="2.915080142610417E-3"/>
                  <c:y val="-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70-4505-9333-C386CBA6B260}"/>
                </c:ext>
              </c:extLst>
            </c:dLbl>
            <c:dLbl>
              <c:idx val="1"/>
              <c:layout>
                <c:manualLayout>
                  <c:x val="2.186396185547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70-4505-9333-C386CBA6B260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70-4505-9333-C386CBA6B260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670-4505-9333-C386CBA6B260}"/>
                </c:ext>
              </c:extLst>
            </c:dLbl>
            <c:dLbl>
              <c:idx val="4"/>
              <c:layout>
                <c:manualLayout>
                  <c:x val="2.3321559312509812E-2"/>
                  <c:y val="-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670-4505-9333-C386CBA6B260}"/>
                </c:ext>
              </c:extLst>
            </c:dLbl>
            <c:dLbl>
              <c:idx val="5"/>
              <c:layout>
                <c:manualLayout>
                  <c:x val="1.7491169484382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670-4505-9333-C386CBA6B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года</c:v>
                </c:pt>
                <c:pt idx="1">
                  <c:v>факт 2018 года</c:v>
                </c:pt>
                <c:pt idx="2">
                  <c:v>ожидаемое исполнение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  <c:pt idx="5">
                  <c:v>прогноз поступлений в 2022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9079</c:v>
                </c:pt>
                <c:pt idx="1">
                  <c:v>12194.6</c:v>
                </c:pt>
                <c:pt idx="2">
                  <c:v>13665.7</c:v>
                </c:pt>
                <c:pt idx="3">
                  <c:v>15634</c:v>
                </c:pt>
                <c:pt idx="4">
                  <c:v>21658.6</c:v>
                </c:pt>
                <c:pt idx="5">
                  <c:v>21658.6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70-4505-9333-C386CBA6B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589760"/>
        <c:axId val="57591296"/>
        <c:axId val="0"/>
      </c:bar3DChart>
      <c:catAx>
        <c:axId val="5758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591296"/>
        <c:crosses val="autoZero"/>
        <c:auto val="1"/>
        <c:lblAlgn val="ctr"/>
        <c:lblOffset val="100"/>
        <c:noMultiLvlLbl val="0"/>
      </c:catAx>
      <c:valAx>
        <c:axId val="5759129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5758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C1A-47F2-9EB7-9FD864308EE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1A-47F2-9EB7-9FD864308E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1A-47F2-9EB7-9FD864308EE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C1A-47F2-9EB7-9FD864308EE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C1A-47F2-9EB7-9FD864308EED}"/>
              </c:ext>
            </c:extLst>
          </c:dPt>
          <c:dLbls>
            <c:dLbl>
              <c:idx val="0"/>
              <c:layout>
                <c:manualLayout>
                  <c:x val="1.0203182199223042E-2"/>
                  <c:y val="4.4648695855172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1A-47F2-9EB7-9FD864308EED}"/>
                </c:ext>
              </c:extLst>
            </c:dLbl>
            <c:dLbl>
              <c:idx val="1"/>
              <c:layout>
                <c:manualLayout>
                  <c:x val="4.372792371095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1A-47F2-9EB7-9FD864308EED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1A-47F2-9EB7-9FD864308EED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1A-47F2-9EB7-9FD864308EED}"/>
                </c:ext>
              </c:extLst>
            </c:dLbl>
            <c:dLbl>
              <c:idx val="4"/>
              <c:layout>
                <c:manualLayout>
                  <c:x val="1.8948766941414223E-2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1A-47F2-9EB7-9FD864308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года</c:v>
                </c:pt>
                <c:pt idx="1">
                  <c:v>факт 2018 года</c:v>
                </c:pt>
                <c:pt idx="2">
                  <c:v>ожидаимое исполнение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  <c:pt idx="5">
                  <c:v>прогноз поступлений в 2022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36017</c:v>
                </c:pt>
                <c:pt idx="1">
                  <c:v>36721.699999999997</c:v>
                </c:pt>
                <c:pt idx="2">
                  <c:v>41861.800000000003</c:v>
                </c:pt>
                <c:pt idx="3">
                  <c:v>43410.7</c:v>
                </c:pt>
                <c:pt idx="4">
                  <c:v>45147.1</c:v>
                </c:pt>
                <c:pt idx="5">
                  <c:v>46953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1A-47F2-9EB7-9FD864308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743040"/>
        <c:axId val="56744576"/>
        <c:axId val="0"/>
      </c:bar3DChart>
      <c:catAx>
        <c:axId val="5674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6744576"/>
        <c:crosses val="autoZero"/>
        <c:auto val="1"/>
        <c:lblAlgn val="ctr"/>
        <c:lblOffset val="100"/>
        <c:noMultiLvlLbl val="0"/>
      </c:catAx>
      <c:valAx>
        <c:axId val="567445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5674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698144651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E9-49C7-B2D7-E99E7EE3316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E9-49C7-B2D7-E99E7EE3316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E9-49C7-B2D7-E99E7EE3316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8E9-49C7-B2D7-E99E7EE3316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8E9-49C7-B2D7-E99E7EE3316E}"/>
              </c:ext>
            </c:extLst>
          </c:dPt>
          <c:dLbls>
            <c:dLbl>
              <c:idx val="0"/>
              <c:layout>
                <c:manualLayout>
                  <c:x val="2.91519491406371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9-49C7-B2D7-E99E7EE3316E}"/>
                </c:ext>
              </c:extLst>
            </c:dLbl>
            <c:dLbl>
              <c:idx val="1"/>
              <c:layout>
                <c:manualLayout>
                  <c:x val="2.186396185547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9-49C7-B2D7-E99E7EE3316E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E9-49C7-B2D7-E99E7EE3316E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E9-49C7-B2D7-E99E7EE3316E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E9-49C7-B2D7-E99E7EE33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года</c:v>
                </c:pt>
                <c:pt idx="1">
                  <c:v>факт 2018 года</c:v>
                </c:pt>
                <c:pt idx="2">
                  <c:v>ожидаемое исполнение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  <c:pt idx="5">
                  <c:v>прогноз поступлений в 2022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40234</c:v>
                </c:pt>
                <c:pt idx="1">
                  <c:v>39234</c:v>
                </c:pt>
                <c:pt idx="2">
                  <c:v>40382</c:v>
                </c:pt>
                <c:pt idx="3">
                  <c:v>40382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E9-49C7-B2D7-E99E7EE33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110720"/>
        <c:axId val="84116608"/>
        <c:axId val="0"/>
      </c:bar3DChart>
      <c:catAx>
        <c:axId val="8411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84116608"/>
        <c:crosses val="autoZero"/>
        <c:auto val="1"/>
        <c:lblAlgn val="ctr"/>
        <c:lblOffset val="100"/>
        <c:noMultiLvlLbl val="0"/>
      </c:catAx>
      <c:valAx>
        <c:axId val="8411660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8411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A3-4777-8AC8-69F01439F76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A3-4777-8AC8-69F01439F76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A3-4777-8AC8-69F01439F76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BA3-4777-8AC8-69F01439F7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BA3-4777-8AC8-69F01439F76F}"/>
              </c:ext>
            </c:extLst>
          </c:dPt>
          <c:dLbls>
            <c:dLbl>
              <c:idx val="0"/>
              <c:layout>
                <c:manualLayout>
                  <c:x val="1.45759745703186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A3-4777-8AC8-69F01439F76F}"/>
                </c:ext>
              </c:extLst>
            </c:dLbl>
            <c:dLbl>
              <c:idx val="1"/>
              <c:layout>
                <c:manualLayout>
                  <c:x val="1.02031821992230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A3-4777-8AC8-69F01439F76F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A3-4777-8AC8-69F01439F76F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A3-4777-8AC8-69F01439F76F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A3-4777-8AC8-69F01439F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года</c:v>
                </c:pt>
                <c:pt idx="1">
                  <c:v>факт 2018 года</c:v>
                </c:pt>
                <c:pt idx="2">
                  <c:v>ожидаемое исполнение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  <c:pt idx="5">
                  <c:v>прогноз поступлений в 2022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10481.4</c:v>
                </c:pt>
                <c:pt idx="1">
                  <c:v>9689.6</c:v>
                </c:pt>
                <c:pt idx="2">
                  <c:v>8416</c:v>
                </c:pt>
                <c:pt idx="3">
                  <c:v>8727.2000000000007</c:v>
                </c:pt>
                <c:pt idx="4" formatCode="#,##0.00">
                  <c:v>9076.1</c:v>
                </c:pt>
                <c:pt idx="5">
                  <c:v>9438.9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A3-4777-8AC8-69F01439F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476800"/>
        <c:axId val="78478336"/>
        <c:axId val="0"/>
      </c:bar3DChart>
      <c:catAx>
        <c:axId val="7847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78478336"/>
        <c:crosses val="autoZero"/>
        <c:auto val="1"/>
        <c:lblAlgn val="ctr"/>
        <c:lblOffset val="100"/>
        <c:noMultiLvlLbl val="0"/>
      </c:catAx>
      <c:valAx>
        <c:axId val="784783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7847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95.6</c:v>
                </c:pt>
                <c:pt idx="1">
                  <c:v>93.5</c:v>
                </c:pt>
                <c:pt idx="2">
                  <c:v>101.3</c:v>
                </c:pt>
                <c:pt idx="3">
                  <c:v>100.5</c:v>
                </c:pt>
                <c:pt idx="4">
                  <c:v>101.2</c:v>
                </c:pt>
                <c:pt idx="5">
                  <c:v>101.5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6-4CF2-9FFD-D4AB5F852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137792"/>
        <c:axId val="53139328"/>
        <c:axId val="0"/>
      </c:bar3DChart>
      <c:catAx>
        <c:axId val="531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139328"/>
        <c:crosses val="autoZero"/>
        <c:auto val="1"/>
        <c:lblAlgn val="ctr"/>
        <c:lblOffset val="100"/>
        <c:noMultiLvlLbl val="0"/>
      </c:catAx>
      <c:valAx>
        <c:axId val="531393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13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года</c:v>
                </c:pt>
                <c:pt idx="1">
                  <c:v>факт 2018 года</c:v>
                </c:pt>
                <c:pt idx="2">
                  <c:v>ожидаемое исполнение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  <c:pt idx="5">
                  <c:v>прогноз поступлений в 2022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140013.9</c:v>
                </c:pt>
                <c:pt idx="1">
                  <c:v>145782.79999999999</c:v>
                </c:pt>
                <c:pt idx="2">
                  <c:v>172632.4</c:v>
                </c:pt>
                <c:pt idx="3">
                  <c:v>149549.1</c:v>
                </c:pt>
                <c:pt idx="4">
                  <c:v>151312.29999999999</c:v>
                </c:pt>
                <c:pt idx="5">
                  <c:v>154706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9-4ACB-B77D-327796916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539008"/>
        <c:axId val="96540544"/>
        <c:axId val="0"/>
      </c:bar3DChart>
      <c:catAx>
        <c:axId val="9653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540544"/>
        <c:crosses val="autoZero"/>
        <c:auto val="1"/>
        <c:lblAlgn val="ctr"/>
        <c:lblOffset val="100"/>
        <c:noMultiLvlLbl val="0"/>
      </c:catAx>
      <c:valAx>
        <c:axId val="965405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9653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87649668335771E-2"/>
          <c:y val="4.2694241992308314E-3"/>
          <c:w val="0.97960064346147047"/>
          <c:h val="0.897217414439331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CA-4B7E-9E7C-83B0261BDD9E}"/>
                </c:ext>
              </c:extLst>
            </c:dLbl>
            <c:dLbl>
              <c:idx val="1"/>
              <c:layout>
                <c:manualLayout>
                  <c:x val="-2.788602826545391E-3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CA-4B7E-9E7C-83B0261BDD9E}"/>
                </c:ext>
              </c:extLst>
            </c:dLbl>
            <c:dLbl>
              <c:idx val="2"/>
              <c:layout>
                <c:manualLayout>
                  <c:x val="-5.1123794566894766E-17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CA-4B7E-9E7C-83B0261BDD9E}"/>
                </c:ext>
              </c:extLst>
            </c:dLbl>
            <c:dLbl>
              <c:idx val="3"/>
              <c:layout>
                <c:manualLayout>
                  <c:x val="0"/>
                  <c:y val="-1.088699335190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CA-4B7E-9E7C-83B0261BDD9E}"/>
                </c:ext>
              </c:extLst>
            </c:dLbl>
            <c:dLbl>
              <c:idx val="4"/>
              <c:layout>
                <c:manualLayout>
                  <c:x val="0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CA-4B7E-9E7C-83B0261BDD9E}"/>
                </c:ext>
              </c:extLst>
            </c:dLbl>
            <c:dLbl>
              <c:idx val="5"/>
              <c:layout>
                <c:manualLayout>
                  <c:x val="-5.577205653090782E-3"/>
                  <c:y val="-1.741918936304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CA-4B7E-9E7C-83B0261BD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года</c:v>
                </c:pt>
                <c:pt idx="1">
                  <c:v>факт 2018 года</c:v>
                </c:pt>
                <c:pt idx="2">
                  <c:v>ожидаемое поступление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  <c:pt idx="5">
                  <c:v>прогноз поступлений в 2022 году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4303.8999999999996</c:v>
                </c:pt>
                <c:pt idx="1">
                  <c:v>5303.4</c:v>
                </c:pt>
                <c:pt idx="2">
                  <c:v>5754.4</c:v>
                </c:pt>
                <c:pt idx="3">
                  <c:v>6540.4</c:v>
                </c:pt>
                <c:pt idx="4">
                  <c:v>6540.4</c:v>
                </c:pt>
                <c:pt idx="5">
                  <c:v>6540.4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CA-4B7E-9E7C-83B0261BDD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года</c:v>
                </c:pt>
                <c:pt idx="1">
                  <c:v>факт 2018 года</c:v>
                </c:pt>
                <c:pt idx="2">
                  <c:v>ожидаемое поступление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  <c:pt idx="5">
                  <c:v>прогноз поступлений в 2022 году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895.3</c:v>
                </c:pt>
                <c:pt idx="1">
                  <c:v>713.7</c:v>
                </c:pt>
                <c:pt idx="2">
                  <c:v>10287</c:v>
                </c:pt>
                <c:pt idx="3">
                  <c:v>1713</c:v>
                </c:pt>
                <c:pt idx="4">
                  <c:v>430</c:v>
                </c:pt>
                <c:pt idx="5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CA-4B7E-9E7C-83B0261BDD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года</c:v>
                </c:pt>
                <c:pt idx="1">
                  <c:v>факт 2018 года</c:v>
                </c:pt>
                <c:pt idx="2">
                  <c:v>ожидаемое поступление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  <c:pt idx="5">
                  <c:v>прогноз поступлений в 2022 году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62477.5</c:v>
                </c:pt>
                <c:pt idx="1">
                  <c:v>68336.5</c:v>
                </c:pt>
                <c:pt idx="2">
                  <c:v>139726.39999999999</c:v>
                </c:pt>
                <c:pt idx="3">
                  <c:v>76392.2</c:v>
                </c:pt>
                <c:pt idx="4">
                  <c:v>20002.099999999999</c:v>
                </c:pt>
                <c:pt idx="5">
                  <c:v>20004.8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CA-4B7E-9E7C-83B0261BDD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года</c:v>
                </c:pt>
                <c:pt idx="1">
                  <c:v>факт 2018 года</c:v>
                </c:pt>
                <c:pt idx="2">
                  <c:v>ожидаемое поступление в 2019 году</c:v>
                </c:pt>
                <c:pt idx="3">
                  <c:v>прогноз поступлений в 2020 году</c:v>
                </c:pt>
                <c:pt idx="4">
                  <c:v>прогноз поступлений в 2021 году</c:v>
                </c:pt>
                <c:pt idx="5">
                  <c:v>прогноз поступлений в 2022 году</c:v>
                </c:pt>
              </c:strCache>
            </c:strRef>
          </c:cat>
          <c:val>
            <c:numRef>
              <c:f>Лист1!$E$2:$E$7</c:f>
              <c:numCache>
                <c:formatCode>#,##0</c:formatCode>
                <c:ptCount val="6"/>
                <c:pt idx="0">
                  <c:v>886536.2</c:v>
                </c:pt>
                <c:pt idx="1">
                  <c:v>1098396</c:v>
                </c:pt>
                <c:pt idx="2">
                  <c:v>1169841.8</c:v>
                </c:pt>
                <c:pt idx="3">
                  <c:v>1170977.3999999999</c:v>
                </c:pt>
                <c:pt idx="4">
                  <c:v>1170162.8</c:v>
                </c:pt>
                <c:pt idx="5">
                  <c:v>1170259.3999999999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CA-4B7E-9E7C-83B0261BD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630272"/>
        <c:axId val="96631808"/>
        <c:axId val="48949440"/>
      </c:bar3DChart>
      <c:catAx>
        <c:axId val="9663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6631808"/>
        <c:crosses val="autoZero"/>
        <c:auto val="1"/>
        <c:lblAlgn val="ctr"/>
        <c:lblOffset val="100"/>
        <c:noMultiLvlLbl val="0"/>
      </c:catAx>
      <c:valAx>
        <c:axId val="966318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6630272"/>
        <c:crosses val="autoZero"/>
        <c:crossBetween val="between"/>
      </c:valAx>
      <c:serAx>
        <c:axId val="48949440"/>
        <c:scaling>
          <c:orientation val="minMax"/>
        </c:scaling>
        <c:delete val="1"/>
        <c:axPos val="b"/>
        <c:majorTickMark val="out"/>
        <c:minorTickMark val="none"/>
        <c:tickLblPos val="nextTo"/>
        <c:crossAx val="96631808"/>
        <c:crosses val="autoZero"/>
      </c:serAx>
    </c:plotArea>
    <c:legend>
      <c:legendPos val="l"/>
      <c:layout>
        <c:manualLayout>
          <c:xMode val="edge"/>
          <c:yMode val="edge"/>
          <c:x val="8.2042306482709576E-3"/>
          <c:y val="0.12125652094822188"/>
          <c:w val="0.28143375067601462"/>
          <c:h val="0.4667681918126312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Заработная плата </c:v>
                </c:pt>
              </c:strCache>
            </c:strRef>
          </c:tx>
          <c:spPr>
            <a:solidFill>
              <a:srgbClr val="E937BA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(оценка)</c:v>
                </c:pt>
                <c:pt idx="4">
                  <c:v>2020 (план)</c:v>
                </c:pt>
                <c:pt idx="5">
                  <c:v>2021 (план)</c:v>
                </c:pt>
                <c:pt idx="6">
                  <c:v>2022 (план)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881397.6</c:v>
                </c:pt>
                <c:pt idx="1">
                  <c:v>881397.6</c:v>
                </c:pt>
                <c:pt idx="2">
                  <c:v>1119233.5</c:v>
                </c:pt>
                <c:pt idx="3">
                  <c:v>1202065.8999999999</c:v>
                </c:pt>
                <c:pt idx="4">
                  <c:v>1246193.6000000001</c:v>
                </c:pt>
                <c:pt idx="5">
                  <c:v>1240018</c:v>
                </c:pt>
                <c:pt idx="6" formatCode="#,##0.0">
                  <c:v>1255542.3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4-4E3C-80CD-ADB8D2A0BB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Взносы на обязательное социальное страхование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(оценка)</c:v>
                </c:pt>
                <c:pt idx="4">
                  <c:v>2020 (план)</c:v>
                </c:pt>
                <c:pt idx="5">
                  <c:v>2021 (план)</c:v>
                </c:pt>
                <c:pt idx="6">
                  <c:v>2022 (план)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271897.8</c:v>
                </c:pt>
                <c:pt idx="1">
                  <c:v>271897.8</c:v>
                </c:pt>
                <c:pt idx="2">
                  <c:v>332147.3</c:v>
                </c:pt>
                <c:pt idx="3">
                  <c:v>360454.8</c:v>
                </c:pt>
                <c:pt idx="4">
                  <c:v>365379.4</c:v>
                </c:pt>
                <c:pt idx="5">
                  <c:v>371022.4</c:v>
                </c:pt>
                <c:pt idx="6">
                  <c:v>374695.6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4-4E3C-80CD-ADB8D2A0BB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Закупка товаров, работ и услуг для муниципальных нужд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(оценка)</c:v>
                </c:pt>
                <c:pt idx="4">
                  <c:v>2020 (план)</c:v>
                </c:pt>
                <c:pt idx="5">
                  <c:v>2021 (план)</c:v>
                </c:pt>
                <c:pt idx="6">
                  <c:v>2022 (план)</c:v>
                </c:pt>
              </c:strCache>
            </c:strRef>
          </c:cat>
          <c:val>
            <c:numRef>
              <c:f>Лист1!$D$2:$D$8</c:f>
              <c:numCache>
                <c:formatCode>#,##0.00</c:formatCode>
                <c:ptCount val="7"/>
                <c:pt idx="0">
                  <c:v>320671.8</c:v>
                </c:pt>
                <c:pt idx="1">
                  <c:v>320671.8</c:v>
                </c:pt>
                <c:pt idx="2">
                  <c:v>454259.3</c:v>
                </c:pt>
                <c:pt idx="3">
                  <c:v>627247.1</c:v>
                </c:pt>
                <c:pt idx="4">
                  <c:v>548946.19999999995</c:v>
                </c:pt>
                <c:pt idx="5">
                  <c:v>515087</c:v>
                </c:pt>
                <c:pt idx="6">
                  <c:v>512387.1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4-4E3C-80CD-ADB8D2A0BB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Социальное обеспечение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(оценка)</c:v>
                </c:pt>
                <c:pt idx="4">
                  <c:v>2020 (план)</c:v>
                </c:pt>
                <c:pt idx="5">
                  <c:v>2021 (план)</c:v>
                </c:pt>
                <c:pt idx="6">
                  <c:v>2022 (план)</c:v>
                </c:pt>
              </c:strCache>
            </c:strRef>
          </c:cat>
          <c:val>
            <c:numRef>
              <c:f>Лист1!$E$2:$E$8</c:f>
              <c:numCache>
                <c:formatCode>#,##0.00</c:formatCode>
                <c:ptCount val="7"/>
                <c:pt idx="0">
                  <c:v>42259.3</c:v>
                </c:pt>
                <c:pt idx="1">
                  <c:v>42259.3</c:v>
                </c:pt>
                <c:pt idx="2">
                  <c:v>45554.3</c:v>
                </c:pt>
                <c:pt idx="3">
                  <c:v>59834.6</c:v>
                </c:pt>
                <c:pt idx="4">
                  <c:v>71160.5</c:v>
                </c:pt>
                <c:pt idx="5">
                  <c:v>68119.600000000006</c:v>
                </c:pt>
                <c:pt idx="6">
                  <c:v>65049.8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44-4E3C-80CD-ADB8D2A0BBA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Капитальные вложения в объекты муниципальной собственности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(оценка)</c:v>
                </c:pt>
                <c:pt idx="4">
                  <c:v>2020 (план)</c:v>
                </c:pt>
                <c:pt idx="5">
                  <c:v>2021 (план)</c:v>
                </c:pt>
                <c:pt idx="6">
                  <c:v>2022 (план)</c:v>
                </c:pt>
              </c:strCache>
            </c:strRef>
          </c:cat>
          <c:val>
            <c:numRef>
              <c:f>Лист1!$F$2:$F$8</c:f>
              <c:numCache>
                <c:formatCode>#,##0.00</c:formatCode>
                <c:ptCount val="7"/>
                <c:pt idx="0">
                  <c:v>1485</c:v>
                </c:pt>
                <c:pt idx="1">
                  <c:v>1485</c:v>
                </c:pt>
                <c:pt idx="2">
                  <c:v>16885.599999999999</c:v>
                </c:pt>
                <c:pt idx="3">
                  <c:v>94092</c:v>
                </c:pt>
                <c:pt idx="4">
                  <c:v>101350.1</c:v>
                </c:pt>
                <c:pt idx="5">
                  <c:v>6446</c:v>
                </c:pt>
                <c:pt idx="6">
                  <c:v>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44-4E3C-80CD-ADB8D2A0BBA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Межбюджетные трансферты поселениям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(оценка)</c:v>
                </c:pt>
                <c:pt idx="4">
                  <c:v>2020 (план)</c:v>
                </c:pt>
                <c:pt idx="5">
                  <c:v>2021 (план)</c:v>
                </c:pt>
                <c:pt idx="6">
                  <c:v>2022 (план)</c:v>
                </c:pt>
              </c:strCache>
            </c:strRef>
          </c:cat>
          <c:val>
            <c:numRef>
              <c:f>Лист1!$G$2:$G$8</c:f>
              <c:numCache>
                <c:formatCode>#,##0.00</c:formatCode>
                <c:ptCount val="7"/>
                <c:pt idx="0">
                  <c:v>42726</c:v>
                </c:pt>
                <c:pt idx="1">
                  <c:v>42726</c:v>
                </c:pt>
                <c:pt idx="2">
                  <c:v>172958.2</c:v>
                </c:pt>
                <c:pt idx="3">
                  <c:v>137858.29999999999</c:v>
                </c:pt>
                <c:pt idx="4">
                  <c:v>71312</c:v>
                </c:pt>
                <c:pt idx="5">
                  <c:v>71015</c:v>
                </c:pt>
                <c:pt idx="6">
                  <c:v>73855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44-4E3C-80CD-ADB8D2A0BBA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(оценка)</c:v>
                </c:pt>
                <c:pt idx="4">
                  <c:v>2020 (план)</c:v>
                </c:pt>
                <c:pt idx="5">
                  <c:v>2021 (план)</c:v>
                </c:pt>
                <c:pt idx="6">
                  <c:v>2022 (план)</c:v>
                </c:pt>
              </c:strCache>
            </c:strRef>
          </c:cat>
          <c:val>
            <c:numRef>
              <c:f>Лист1!$H$2:$H$8</c:f>
              <c:numCache>
                <c:formatCode>#,##0.00</c:formatCode>
                <c:ptCount val="7"/>
                <c:pt idx="0">
                  <c:v>16540</c:v>
                </c:pt>
                <c:pt idx="1">
                  <c:v>16540</c:v>
                </c:pt>
                <c:pt idx="2">
                  <c:v>28272</c:v>
                </c:pt>
                <c:pt idx="3">
                  <c:v>32900</c:v>
                </c:pt>
                <c:pt idx="4">
                  <c:v>57604.5</c:v>
                </c:pt>
                <c:pt idx="5">
                  <c:v>71421</c:v>
                </c:pt>
                <c:pt idx="6">
                  <c:v>70199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44-4E3C-80CD-ADB8D2A0B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765056"/>
        <c:axId val="96766592"/>
      </c:barChart>
      <c:catAx>
        <c:axId val="96765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766592"/>
        <c:crosses val="autoZero"/>
        <c:auto val="1"/>
        <c:lblAlgn val="ctr"/>
        <c:lblOffset val="100"/>
        <c:noMultiLvlLbl val="0"/>
      </c:catAx>
      <c:valAx>
        <c:axId val="967665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76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79757804688368"/>
          <c:y val="0"/>
          <c:w val="0.31838051327630262"/>
          <c:h val="1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92156517304938E-2"/>
          <c:y val="7.820325129724047E-2"/>
          <c:w val="0.55522527758547113"/>
          <c:h val="0.825646924494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1-6521-4AAD-8480-9D5B366D908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521-4AAD-8480-9D5B366D9086}"/>
              </c:ext>
            </c:extLst>
          </c:dPt>
          <c:dPt>
            <c:idx val="2"/>
            <c:bubble3D val="0"/>
            <c:spPr>
              <a:solidFill>
                <a:srgbClr val="FA9F26"/>
              </a:solidFill>
            </c:spPr>
            <c:extLst>
              <c:ext xmlns:c16="http://schemas.microsoft.com/office/drawing/2014/chart" uri="{C3380CC4-5D6E-409C-BE32-E72D297353CC}">
                <c16:uniqueId val="{00000005-6521-4AAD-8480-9D5B366D908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6521-4AAD-8480-9D5B366D908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6521-4AAD-8480-9D5B366D9086}"/>
              </c:ext>
            </c:extLst>
          </c:dPt>
          <c:dPt>
            <c:idx val="5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B-6521-4AAD-8480-9D5B366D9086}"/>
              </c:ext>
            </c:extLst>
          </c:dPt>
          <c:dLbls>
            <c:dLbl>
              <c:idx val="0"/>
              <c:layout>
                <c:manualLayout>
                  <c:x val="-7.1869671607224753E-2"/>
                  <c:y val="-0.16519396429903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21-4AAD-8480-9D5B366D9086}"/>
                </c:ext>
              </c:extLst>
            </c:dLbl>
            <c:dLbl>
              <c:idx val="1"/>
              <c:layout>
                <c:manualLayout>
                  <c:x val="8.5340047735316879E-2"/>
                  <c:y val="4.516459974903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21-4AAD-8480-9D5B366D9086}"/>
                </c:ext>
              </c:extLst>
            </c:dLbl>
            <c:dLbl>
              <c:idx val="2"/>
              <c:layout>
                <c:manualLayout>
                  <c:x val="4.1032497552148531E-3"/>
                  <c:y val="4.877334467594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21-4AAD-8480-9D5B366D9086}"/>
                </c:ext>
              </c:extLst>
            </c:dLbl>
            <c:dLbl>
              <c:idx val="3"/>
              <c:layout>
                <c:manualLayout>
                  <c:x val="5.9662506352019633E-3"/>
                  <c:y val="6.988317770216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521-4AAD-8480-9D5B366D9086}"/>
                </c:ext>
              </c:extLst>
            </c:dLbl>
            <c:dLbl>
              <c:idx val="4"/>
              <c:layout>
                <c:manualLayout>
                  <c:x val="-3.6514153273569756E-3"/>
                  <c:y val="-5.637537871508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521-4AAD-8480-9D5B366D9086}"/>
                </c:ext>
              </c:extLst>
            </c:dLbl>
            <c:dLbl>
              <c:idx val="5"/>
              <c:layout>
                <c:manualLayout>
                  <c:x val="4.1072004015715827E-2"/>
                  <c:y val="-3.438623427201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521-4AAD-8480-9D5B366D908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27852.6</c:v>
                </c:pt>
                <c:pt idx="1">
                  <c:v>10097.4</c:v>
                </c:pt>
                <c:pt idx="2">
                  <c:v>8447.9</c:v>
                </c:pt>
                <c:pt idx="3">
                  <c:v>9793</c:v>
                </c:pt>
                <c:pt idx="4">
                  <c:v>7301.1</c:v>
                </c:pt>
                <c:pt idx="5">
                  <c:v>7820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21-4AAD-8480-9D5B366D90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26584.5</c:v>
                </c:pt>
                <c:pt idx="1">
                  <c:v>7735.4</c:v>
                </c:pt>
                <c:pt idx="2">
                  <c:v>3444</c:v>
                </c:pt>
                <c:pt idx="3">
                  <c:v>9759.2000000000007</c:v>
                </c:pt>
                <c:pt idx="4">
                  <c:v>7809.1</c:v>
                </c:pt>
                <c:pt idx="5">
                  <c:v>9980.7999999999993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521-4AAD-8480-9D5B366D90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26796.3</c:v>
                </c:pt>
                <c:pt idx="1">
                  <c:v>8164.7</c:v>
                </c:pt>
                <c:pt idx="2">
                  <c:v>3316</c:v>
                </c:pt>
                <c:pt idx="3">
                  <c:v>10066.9</c:v>
                </c:pt>
                <c:pt idx="4">
                  <c:v>7837.7</c:v>
                </c:pt>
                <c:pt idx="5">
                  <c:v>10615.4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21-4AAD-8480-9D5B366D9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72593334634155"/>
          <c:y val="0.10236400171834903"/>
          <c:w val="0.33438149729395145"/>
          <c:h val="0.76144252998632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736001749781278"/>
          <c:h val="0.879041406003850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Расходные обязательства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dLbl>
              <c:idx val="0"/>
              <c:layout>
                <c:manualLayout>
                  <c:x val="1.8156500300194507E-2"/>
                  <c:y val="1.430094288631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74929378531073"/>
                      <c:h val="6.2781139270914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5F3-450B-8AE8-F4788629D644}"/>
                </c:ext>
              </c:extLst>
            </c:dLbl>
            <c:dLbl>
              <c:idx val="1"/>
              <c:layout>
                <c:manualLayout>
                  <c:x val="1.6081871345029239E-2"/>
                  <c:y val="-2.244826624704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F3-450B-8AE8-F4788629D644}"/>
                </c:ext>
              </c:extLst>
            </c:dLbl>
            <c:dLbl>
              <c:idx val="2"/>
              <c:layout>
                <c:manualLayout>
                  <c:x val="8.771929824561403E-3"/>
                  <c:y val="-1.403016640440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F3-450B-8AE8-F4788629D644}"/>
                </c:ext>
              </c:extLst>
            </c:dLbl>
            <c:dLbl>
              <c:idx val="3"/>
              <c:layout>
                <c:manualLayout>
                  <c:x val="8.771929824561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F3-450B-8AE8-F4788629D644}"/>
                </c:ext>
              </c:extLst>
            </c:dLbl>
            <c:dLbl>
              <c:idx val="4"/>
              <c:layout>
                <c:manualLayout>
                  <c:x val="3.070175438596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F3-450B-8AE8-F4788629D64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1042759.2</c:v>
                </c:pt>
                <c:pt idx="1">
                  <c:v>6540.4</c:v>
                </c:pt>
                <c:pt idx="2">
                  <c:v>79064.7</c:v>
                </c:pt>
                <c:pt idx="3" formatCode="#,##0.00">
                  <c:v>230579.8</c:v>
                </c:pt>
                <c:pt idx="4" formatCode="#,##0.00">
                  <c:v>71312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F3-450B-8AE8-F4788629D6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расходы 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F3-450B-8AE8-F4788629D644}"/>
                </c:ext>
              </c:extLst>
            </c:dLbl>
            <c:dLbl>
              <c:idx val="1"/>
              <c:layout>
                <c:manualLayout>
                  <c:x val="-4.2845190543020616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F3-450B-8AE8-F4788629D644}"/>
                </c:ext>
              </c:extLst>
            </c:dLbl>
            <c:dLbl>
              <c:idx val="2"/>
              <c:layout>
                <c:manualLayout>
                  <c:x val="5.2365739063538995E-17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F3-450B-8AE8-F4788629D644}"/>
                </c:ext>
              </c:extLst>
            </c:dLbl>
            <c:dLbl>
              <c:idx val="3"/>
              <c:layout>
                <c:manualLayout>
                  <c:x val="2.8563460362013749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5F3-450B-8AE8-F4788629D644}"/>
                </c:ext>
              </c:extLst>
            </c:dLbl>
            <c:dLbl>
              <c:idx val="4"/>
              <c:layout>
                <c:manualLayout>
                  <c:x val="1.0473147812707799E-16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5F3-450B-8AE8-F4788629D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2461946.2999999998</c:v>
                </c:pt>
                <c:pt idx="1">
                  <c:v>2461946.2999999998</c:v>
                </c:pt>
                <c:pt idx="2">
                  <c:v>2461946.2999999998</c:v>
                </c:pt>
                <c:pt idx="3">
                  <c:v>2461946.2999999998</c:v>
                </c:pt>
                <c:pt idx="4">
                  <c:v>2461946.2999999998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5F3-450B-8AE8-F4788629D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663360"/>
        <c:axId val="49669248"/>
        <c:axId val="0"/>
      </c:bar3DChart>
      <c:catAx>
        <c:axId val="4966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9669248"/>
        <c:crosses val="autoZero"/>
        <c:auto val="1"/>
        <c:lblAlgn val="ctr"/>
        <c:lblOffset val="100"/>
        <c:noMultiLvlLbl val="0"/>
      </c:catAx>
      <c:valAx>
        <c:axId val="496692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966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04093731243421"/>
          <c:y val="5.0706171536495946E-2"/>
          <c:w val="0.4499572390969947"/>
          <c:h val="0.92504305077213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A0-4EA3-8616-49C5594624A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40A0-4EA3-8616-49C5594624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0A0-4EA3-8616-49C5594624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0A0-4EA3-8616-49C5594624A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0A0-4EA3-8616-49C5594624A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40A0-4EA3-8616-49C5594624A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40A0-4EA3-8616-49C5594624A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0A0-4EA3-8616-49C5594624A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0A0-4EA3-8616-49C5594624A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0A0-4EA3-8616-49C5594624A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40A0-4EA3-8616-49C5594624A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0A0-4EA3-8616-49C5594624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Национальная оборона</c:v>
                </c:pt>
                <c:pt idx="1">
                  <c:v>Обслуживание муниципального долга</c:v>
                </c:pt>
                <c:pt idx="2">
                  <c:v>Средства массовой информации</c:v>
                </c:pt>
                <c:pt idx="3">
                  <c:v>Национальная безопасность и правоохранительная деятелность</c:v>
                </c:pt>
                <c:pt idx="4">
                  <c:v>Жилищно-коммунальное хозяйство</c:v>
                </c:pt>
                <c:pt idx="5">
                  <c:v>Национальная экономика</c:v>
                </c:pt>
                <c:pt idx="6">
                  <c:v>Межбюджетные трансферты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Культура</c:v>
                </c:pt>
                <c:pt idx="10">
                  <c:v>Общегосударственные вопросы</c:v>
                </c:pt>
                <c:pt idx="11">
                  <c:v>Образование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173.3</c:v>
                </c:pt>
                <c:pt idx="1">
                  <c:v>500</c:v>
                </c:pt>
                <c:pt idx="2">
                  <c:v>4457.2</c:v>
                </c:pt>
                <c:pt idx="3">
                  <c:v>17623.2</c:v>
                </c:pt>
                <c:pt idx="4">
                  <c:v>7083.3</c:v>
                </c:pt>
                <c:pt idx="5">
                  <c:v>38395.1</c:v>
                </c:pt>
                <c:pt idx="6">
                  <c:v>71312</c:v>
                </c:pt>
                <c:pt idx="7">
                  <c:v>79345</c:v>
                </c:pt>
                <c:pt idx="8">
                  <c:v>193244.1</c:v>
                </c:pt>
                <c:pt idx="9">
                  <c:v>120057.2</c:v>
                </c:pt>
                <c:pt idx="10">
                  <c:v>190987.2</c:v>
                </c:pt>
                <c:pt idx="11">
                  <c:v>1738768.7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0A0-4EA3-8616-49C559462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04032"/>
        <c:axId val="49805568"/>
      </c:barChart>
      <c:catAx>
        <c:axId val="49804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9805568"/>
        <c:crosses val="autoZero"/>
        <c:auto val="1"/>
        <c:lblAlgn val="ctr"/>
        <c:lblOffset val="100"/>
        <c:noMultiLvlLbl val="0"/>
      </c:catAx>
      <c:valAx>
        <c:axId val="498055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4980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02152182521026E-2"/>
          <c:y val="0.10272445361821396"/>
          <c:w val="0.63056811351445285"/>
          <c:h val="0.89727554638178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B83-4A77-ACC2-2B7AFBBD99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2138498.2999999998</c:v>
                </c:pt>
                <c:pt idx="1">
                  <c:v>323448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3-4A77-ACC2-2B7AFBBD9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92210267235269"/>
          <c:y val="3.4983686023190415E-2"/>
          <c:w val="0.3507785128725916"/>
          <c:h val="0.31738115842879056"/>
        </c:manualLayout>
      </c:layout>
      <c:overlay val="0"/>
      <c:txPr>
        <a:bodyPr/>
        <a:lstStyle/>
        <a:p>
          <a:pPr>
            <a:defRPr sz="12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617-490B-8755-D2006E4F8A15}"/>
              </c:ext>
            </c:extLst>
          </c:dPt>
          <c:dLbls>
            <c:dLbl>
              <c:idx val="2"/>
              <c:layout>
                <c:manualLayout>
                  <c:x val="-7.7722061013936194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17-490B-8755-D2006E4F8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органов власти</c:v>
                </c:pt>
                <c:pt idx="2">
                  <c:v>Функционирование исполнитедьных органов власти</c:v>
                </c:pt>
                <c:pt idx="3">
                  <c:v>Судебная система</c:v>
                </c:pt>
                <c:pt idx="4">
                  <c:v>Обеспечение деятельности финансовых органов и органов финансового надзора</c:v>
                </c:pt>
                <c:pt idx="5">
                  <c:v>Обеспечение проведения выборов и референдумов</c:v>
                </c:pt>
                <c:pt idx="6">
                  <c:v>Резервный фонд</c:v>
                </c:pt>
                <c:pt idx="7">
                  <c:v>Другие общегосударственные вопросы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4369.8</c:v>
                </c:pt>
                <c:pt idx="1">
                  <c:v>7273.3</c:v>
                </c:pt>
                <c:pt idx="2">
                  <c:v>86533.6</c:v>
                </c:pt>
                <c:pt idx="3">
                  <c:v>39.299999999999997</c:v>
                </c:pt>
                <c:pt idx="4">
                  <c:v>34917.199999999997</c:v>
                </c:pt>
                <c:pt idx="5">
                  <c:v>7000</c:v>
                </c:pt>
                <c:pt idx="6">
                  <c:v>5000</c:v>
                </c:pt>
                <c:pt idx="7">
                  <c:v>45854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7-490B-8755-D2006E4F8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75360"/>
        <c:axId val="100976896"/>
      </c:barChart>
      <c:catAx>
        <c:axId val="100975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0976896"/>
        <c:crosses val="autoZero"/>
        <c:auto val="1"/>
        <c:lblAlgn val="ctr"/>
        <c:lblOffset val="100"/>
        <c:noMultiLvlLbl val="0"/>
      </c:catAx>
      <c:valAx>
        <c:axId val="1009768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097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85B-42ED-9CC0-02EA6730CA2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85B-42ED-9CC0-02EA6730CA2B}"/>
              </c:ext>
            </c:extLst>
          </c:dPt>
          <c:dLbls>
            <c:dLbl>
              <c:idx val="0"/>
              <c:layout>
                <c:manualLayout>
                  <c:x val="-4.2704977224752805E-2"/>
                  <c:y val="-2.242273689529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5B-42ED-9CC0-02EA6730CA2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5052.2</c:v>
                </c:pt>
                <c:pt idx="1">
                  <c:v>185935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5B-42ED-9CC0-02EA6730C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14.7</c:v>
                </c:pt>
                <c:pt idx="1">
                  <c:v>16.5</c:v>
                </c:pt>
                <c:pt idx="2">
                  <c:v>18.100000000000001</c:v>
                </c:pt>
                <c:pt idx="3">
                  <c:v>19.399999999999999</c:v>
                </c:pt>
                <c:pt idx="4">
                  <c:v>21</c:v>
                </c:pt>
                <c:pt idx="5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9-4A4E-803C-E04FB6083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22336"/>
        <c:axId val="53436416"/>
        <c:axId val="0"/>
      </c:bar3DChart>
      <c:catAx>
        <c:axId val="534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436416"/>
        <c:crosses val="autoZero"/>
        <c:auto val="1"/>
        <c:lblAlgn val="ctr"/>
        <c:lblOffset val="100"/>
        <c:noMultiLvlLbl val="0"/>
      </c:catAx>
      <c:valAx>
        <c:axId val="534364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42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               </a:t>
            </a:r>
            <a:endParaRPr lang="ru-RU" sz="18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 переданным полномочиям субъекта та в 2019 году по подразделу 01 13 " Другие общегосударственные вопросы"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819292720976836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17-446C-961A-E6470EED1065}"/>
                </c:ext>
              </c:extLst>
            </c:dLbl>
            <c:dLbl>
              <c:idx val="1"/>
              <c:layout>
                <c:manualLayout>
                  <c:x val="-8.0033124237362988E-2"/>
                  <c:y val="-4.4094058993445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17-446C-961A-E6470EED1065}"/>
                </c:ext>
              </c:extLst>
            </c:dLbl>
            <c:dLbl>
              <c:idx val="2"/>
              <c:layout>
                <c:manualLayout>
                  <c:x val="-8.0033124237362988E-2"/>
                  <c:y val="-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17-446C-961A-E6470EED1065}"/>
                </c:ext>
              </c:extLst>
            </c:dLbl>
            <c:dLbl>
              <c:idx val="3"/>
              <c:layout>
                <c:manualLayout>
                  <c:x val="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17-446C-961A-E6470EED1065}"/>
                </c:ext>
              </c:extLst>
            </c:dLbl>
            <c:dLbl>
              <c:idx val="4"/>
              <c:layout>
                <c:manualLayout>
                  <c:x val="2.3713518292551996E-2"/>
                  <c:y val="-6.6138484612821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17-446C-961A-E6470EED1065}"/>
                </c:ext>
              </c:extLst>
            </c:dLbl>
            <c:dLbl>
              <c:idx val="5"/>
              <c:layout>
                <c:manualLayout>
                  <c:x val="4.4462846798534884E-2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F-4927-AD0F-B9B88C620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 хранение, комплектование, учет и использованию архивных документов</c:v>
                </c:pt>
                <c:pt idx="1">
                  <c:v>в области охраны труда</c:v>
                </c:pt>
                <c:pt idx="2">
                  <c:v>по определению персонального состава и обеспечению деятельности административных комиссий </c:v>
                </c:pt>
                <c:pt idx="3">
                  <c:v>по определению перечня должностных лиц органов местного самоуправления, уполномоченных составлять протоколы об административных правонарушениях</c:v>
                </c:pt>
                <c:pt idx="4">
                  <c:v>в области противодействия коррупции</c:v>
                </c:pt>
                <c:pt idx="5">
                  <c:v>проведение всероссийской переписи населения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2367.1999999999998</c:v>
                </c:pt>
                <c:pt idx="1">
                  <c:v>900.5</c:v>
                </c:pt>
                <c:pt idx="2">
                  <c:v>900.4</c:v>
                </c:pt>
                <c:pt idx="3">
                  <c:v>0.7</c:v>
                </c:pt>
                <c:pt idx="4">
                  <c:v>25.6</c:v>
                </c:pt>
                <c:pt idx="5">
                  <c:v>818.5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17-446C-961A-E6470EED1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261504"/>
        <c:axId val="102263040"/>
        <c:axId val="0"/>
      </c:bar3DChart>
      <c:catAx>
        <c:axId val="10226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263040"/>
        <c:crosses val="autoZero"/>
        <c:auto val="1"/>
        <c:lblAlgn val="ctr"/>
        <c:lblOffset val="100"/>
        <c:noMultiLvlLbl val="0"/>
      </c:catAx>
      <c:valAx>
        <c:axId val="102263040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0226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746616631073916"/>
          <c:y val="4.8011861846786796E-2"/>
          <c:w val="0.48253383368926084"/>
          <c:h val="0.89538512161214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2 337.3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77-4C89-AC5E-312F46476C0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13 442.1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77-4C89-AC5E-312F46476C0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8 178.6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77-4C89-AC5E-312F46476C05}"/>
                </c:ext>
              </c:extLst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737.5</c:v>
                </c:pt>
                <c:pt idx="1">
                  <c:v>2337.3000000000002</c:v>
                </c:pt>
                <c:pt idx="2">
                  <c:v>16371.5</c:v>
                </c:pt>
                <c:pt idx="3">
                  <c:v>18948.8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77-4C89-AC5E-312F46476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19616"/>
        <c:axId val="102321152"/>
      </c:barChart>
      <c:catAx>
        <c:axId val="102319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321152"/>
        <c:crosses val="autoZero"/>
        <c:auto val="1"/>
        <c:lblAlgn val="ctr"/>
        <c:lblOffset val="100"/>
        <c:noMultiLvlLbl val="0"/>
      </c:catAx>
      <c:valAx>
        <c:axId val="10232115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0231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144151941773911"/>
          <c:y val="0.11347218927626661"/>
          <c:w val="0.50855848058226094"/>
          <c:h val="0.860310753760092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5285338666074139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3C-4BC9-912A-A0E611AAEE55}"/>
                </c:ext>
              </c:extLst>
            </c:dLbl>
            <c:dLbl>
              <c:idx val="2"/>
              <c:layout>
                <c:manualLayout>
                  <c:x val="0.1087610635855275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3C-4BC9-912A-A0E611AAE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1650</c:v>
                </c:pt>
                <c:pt idx="1">
                  <c:v>3708.8</c:v>
                </c:pt>
                <c:pt idx="2">
                  <c:v>4913.8999999999996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3C-4BC9-912A-A0E611AAE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204544"/>
        <c:axId val="102206080"/>
      </c:barChart>
      <c:catAx>
        <c:axId val="102204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206080"/>
        <c:crosses val="autoZero"/>
        <c:auto val="1"/>
        <c:lblAlgn val="ctr"/>
        <c:lblOffset val="100"/>
        <c:noMultiLvlLbl val="0"/>
      </c:catAx>
      <c:valAx>
        <c:axId val="102206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220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94260888070339E-2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53-4B6C-BB62-DDAC61FCD427}"/>
                </c:ext>
              </c:extLst>
            </c:dLbl>
            <c:dLbl>
              <c:idx val="1"/>
              <c:layout>
                <c:manualLayout>
                  <c:x val="6.545664456526594E-2"/>
                  <c:y val="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53-4B6C-BB62-DDAC61FCD427}"/>
                </c:ext>
              </c:extLst>
            </c:dLbl>
            <c:dLbl>
              <c:idx val="2"/>
              <c:layout>
                <c:manualLayout>
                  <c:x val="5.7133714407319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53-4B6C-BB62-DDAC61FCD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17388.2</c:v>
                </c:pt>
                <c:pt idx="1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53-4B6C-BB62-DDAC61FCD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67616"/>
        <c:axId val="102369152"/>
      </c:barChart>
      <c:catAx>
        <c:axId val="102367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369152"/>
        <c:crosses val="autoZero"/>
        <c:auto val="1"/>
        <c:lblAlgn val="ctr"/>
        <c:lblOffset val="100"/>
        <c:noMultiLvlLbl val="0"/>
      </c:catAx>
      <c:valAx>
        <c:axId val="10236915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236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122227690288716"/>
          <c:y val="0.10155835214086986"/>
          <c:w val="0.48544438976377952"/>
          <c:h val="0.859724387512170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9.0445600310275667E-2"/>
                  <c:y val="-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C0-4A34-9C75-7D457003111F}"/>
                </c:ext>
              </c:extLst>
            </c:dLbl>
            <c:dLbl>
              <c:idx val="3"/>
              <c:layout>
                <c:manualLayout>
                  <c:x val="8.74999999999999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C0-4A34-9C75-7D457003111F}"/>
                </c:ext>
              </c:extLst>
            </c:dLbl>
            <c:dLbl>
              <c:idx val="4"/>
              <c:layout>
                <c:manualLayout>
                  <c:x val="0.11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C0-4A34-9C75-7D457003111F}"/>
                </c:ext>
              </c:extLst>
            </c:dLbl>
            <c:dLbl>
              <c:idx val="5"/>
              <c:layout>
                <c:manualLayout>
                  <c:x val="0.11174686032211804"/>
                  <c:y val="-2.834649324862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C0-4A34-9C75-7D4570031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Профессиональное подготовка, переподготовка и повышение квалификации</c:v>
                </c:pt>
                <c:pt idx="4">
                  <c:v>Молодежная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597271.1</c:v>
                </c:pt>
                <c:pt idx="1">
                  <c:v>889516.5</c:v>
                </c:pt>
                <c:pt idx="2">
                  <c:v>109287.5</c:v>
                </c:pt>
                <c:pt idx="3">
                  <c:v>927.5</c:v>
                </c:pt>
                <c:pt idx="4">
                  <c:v>20865.5</c:v>
                </c:pt>
                <c:pt idx="5">
                  <c:v>120900.6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C0-4A34-9C75-7D4570031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19232"/>
        <c:axId val="100721024"/>
      </c:barChart>
      <c:catAx>
        <c:axId val="100719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0721024"/>
        <c:crosses val="autoZero"/>
        <c:auto val="1"/>
        <c:lblAlgn val="ctr"/>
        <c:lblOffset val="100"/>
        <c:noMultiLvlLbl val="0"/>
      </c:catAx>
      <c:valAx>
        <c:axId val="1007210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0071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93531764444474"/>
          <c:y val="0.11111248270082473"/>
          <c:w val="0.81793934660854672"/>
          <c:h val="0.59011618736464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333C-4587-8CCA-5A4138FA3CD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33C-4587-8CCA-5A4138FA3CD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333C-4587-8CCA-5A4138FA3CDC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333C-4587-8CCA-5A4138FA3CDC}"/>
              </c:ext>
            </c:extLst>
          </c:dPt>
          <c:dLbls>
            <c:dLbl>
              <c:idx val="2"/>
              <c:layout>
                <c:manualLayout>
                  <c:x val="-2.2622792728912475E-2"/>
                  <c:y val="-2.26076039500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3C-4587-8CCA-5A4138FA3CDC}"/>
                </c:ext>
              </c:extLst>
            </c:dLbl>
            <c:dLbl>
              <c:idx val="3"/>
              <c:layout>
                <c:manualLayout>
                  <c:x val="6.7039221949195191E-2"/>
                  <c:y val="-4.03126208399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3C-4587-8CCA-5A4138FA3C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  <c:pt idx="2">
                  <c:v>Доходы от оказания платных услуг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1130403.7</c:v>
                </c:pt>
                <c:pt idx="1">
                  <c:v>536634.9</c:v>
                </c:pt>
                <c:pt idx="2">
                  <c:v>70430.100000000006</c:v>
                </c:pt>
                <c:pt idx="3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3C-4587-8CCA-5A4138FA3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культурыы и кинематографии</c:v>
                </c:pt>
                <c:pt idx="1">
                  <c:v>Культура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46169</c:v>
                </c:pt>
                <c:pt idx="1">
                  <c:v>73888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F-44EF-9EF7-A216EBCF6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519552"/>
        <c:axId val="102521088"/>
      </c:barChart>
      <c:catAx>
        <c:axId val="102519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521088"/>
        <c:crosses val="autoZero"/>
        <c:auto val="1"/>
        <c:lblAlgn val="ctr"/>
        <c:lblOffset val="100"/>
        <c:noMultiLvlLbl val="0"/>
      </c:catAx>
      <c:valAx>
        <c:axId val="1025210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251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C42-4AA0-B9B6-5443854762C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C42-4AA0-B9B6-5443854762CE}"/>
              </c:ext>
            </c:extLst>
          </c:dPt>
          <c:dPt>
            <c:idx val="2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8C64-413E-88B9-53956B41A99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BC42-4AA0-B9B6-5443854762CE}"/>
              </c:ext>
            </c:extLst>
          </c:dPt>
          <c:dLbls>
            <c:dLbl>
              <c:idx val="0"/>
              <c:layout>
                <c:manualLayout>
                  <c:x val="9.0036380786577178E-2"/>
                  <c:y val="-3.6028064781461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42-4AA0-B9B6-5443854762CE}"/>
                </c:ext>
              </c:extLst>
            </c:dLbl>
            <c:dLbl>
              <c:idx val="2"/>
              <c:layout>
                <c:manualLayout>
                  <c:x val="-0.10576377951469444"/>
                  <c:y val="-7.32171734004886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C64-413E-88B9-53956B41A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от оказания платных услуг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2434.6</c:v>
                </c:pt>
                <c:pt idx="1">
                  <c:v>90887.2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42-4AA0-B9B6-544385476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E98-40A0-BE70-45288DC0BF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E98-40A0-BE70-45288DC0BF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E98-40A0-BE70-45288DC0BF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E98-40A0-BE70-45288DC0BFF1}"/>
              </c:ext>
            </c:extLst>
          </c:dPt>
          <c:dLbls>
            <c:dLbl>
              <c:idx val="0"/>
              <c:layout>
                <c:manualLayout>
                  <c:x val="0.12917187605133076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98-40A0-BE70-45288DC0BFF1}"/>
                </c:ext>
              </c:extLst>
            </c:dLbl>
            <c:dLbl>
              <c:idx val="1"/>
              <c:layout>
                <c:manualLayout>
                  <c:x val="0.14159224874857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98-40A0-BE70-45288DC0BFF1}"/>
                </c:ext>
              </c:extLst>
            </c:dLbl>
            <c:dLbl>
              <c:idx val="3"/>
              <c:layout>
                <c:manualLayout>
                  <c:x val="0.1242037269724334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E98-40A0-BE70-45288DC0B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#,##0.0">
                  <c:v>4844.3</c:v>
                </c:pt>
                <c:pt idx="1">
                  <c:v>32178.7</c:v>
                </c:pt>
                <c:pt idx="2">
                  <c:v>36796.800000000003</c:v>
                </c:pt>
                <c:pt idx="3">
                  <c:v>5525.2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98-40A0-BE70-45288DC0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85120"/>
        <c:axId val="108886656"/>
      </c:barChart>
      <c:catAx>
        <c:axId val="108885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8886656"/>
        <c:crosses val="autoZero"/>
        <c:auto val="1"/>
        <c:lblAlgn val="ctr"/>
        <c:lblOffset val="100"/>
        <c:noMultiLvlLbl val="0"/>
      </c:catAx>
      <c:valAx>
        <c:axId val="10888665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88851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F03-4BDF-B424-DEE8F1C84E4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FF03-4BDF-B424-DEE8F1C84E4F}"/>
              </c:ext>
            </c:extLst>
          </c:dPt>
          <c:dLbls>
            <c:dLbl>
              <c:idx val="0"/>
              <c:layout>
                <c:manualLayout>
                  <c:x val="-4.1050880503259203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03-4BDF-B424-DEE8F1C84E4F}"/>
                </c:ext>
              </c:extLst>
            </c:dLbl>
            <c:dLbl>
              <c:idx val="1"/>
              <c:layout>
                <c:manualLayout>
                  <c:x val="0.20497358217028708"/>
                  <c:y val="-0.1740746126247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03-4BDF-B424-DEE8F1C84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#,##0.00">
                  <c:v>20689.2</c:v>
                </c:pt>
                <c:pt idx="1">
                  <c:v>58655.8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03-4BDF-B424-DEE8F1C84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599860785337364E-2"/>
          <c:y val="0.12153400799062178"/>
          <c:w val="0.91440013921466268"/>
          <c:h val="0.736334003205818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</c:v>
                </c:pt>
                <c:pt idx="1">
                  <c:v>63.8</c:v>
                </c:pt>
                <c:pt idx="2">
                  <c:v>68.5</c:v>
                </c:pt>
                <c:pt idx="3">
                  <c:v>72.3</c:v>
                </c:pt>
                <c:pt idx="4">
                  <c:v>77.400000000000006</c:v>
                </c:pt>
                <c:pt idx="5">
                  <c:v>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C-4444-877E-B9B37D560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69568"/>
        <c:axId val="53471104"/>
        <c:axId val="0"/>
      </c:bar3DChart>
      <c:catAx>
        <c:axId val="5346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471104"/>
        <c:crosses val="autoZero"/>
        <c:auto val="1"/>
        <c:lblAlgn val="ctr"/>
        <c:lblOffset val="100"/>
        <c:noMultiLvlLbl val="0"/>
      </c:catAx>
      <c:valAx>
        <c:axId val="534711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4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50525558888518"/>
          <c:y val="7.1073192570982935E-2"/>
          <c:w val="0.83158902461970419"/>
          <c:h val="0.45213838290475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044864"/>
        <c:axId val="109046400"/>
        <c:axId val="0"/>
      </c:bar3DChart>
      <c:catAx>
        <c:axId val="10904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09046400"/>
        <c:crosses val="autoZero"/>
        <c:auto val="1"/>
        <c:lblAlgn val="ctr"/>
        <c:lblOffset val="100"/>
        <c:noMultiLvlLbl val="0"/>
      </c:catAx>
      <c:valAx>
        <c:axId val="1090464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904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1929824561403E-3"/>
          <c:y val="0"/>
          <c:w val="0.91959064327485385"/>
          <c:h val="0.2432010566429700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106112"/>
        <c:axId val="110107648"/>
        <c:axId val="0"/>
      </c:bar3DChart>
      <c:catAx>
        <c:axId val="11010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107648"/>
        <c:crosses val="autoZero"/>
        <c:auto val="1"/>
        <c:lblAlgn val="ctr"/>
        <c:lblOffset val="100"/>
        <c:noMultiLvlLbl val="0"/>
      </c:catAx>
      <c:valAx>
        <c:axId val="1101076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010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E98-40A0-BE70-45288DC0BF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E98-40A0-BE70-45288DC0BF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E98-40A0-BE70-45288DC0BF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E98-40A0-BE70-45288DC0BFF1}"/>
              </c:ext>
            </c:extLst>
          </c:dPt>
          <c:dLbls>
            <c:dLbl>
              <c:idx val="0"/>
              <c:layout>
                <c:manualLayout>
                  <c:x val="0.12917187605133076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98-40A0-BE70-45288DC0BFF1}"/>
                </c:ext>
              </c:extLst>
            </c:dLbl>
            <c:dLbl>
              <c:idx val="1"/>
              <c:layout>
                <c:manualLayout>
                  <c:x val="0.14159224874857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98-40A0-BE70-45288DC0BFF1}"/>
                </c:ext>
              </c:extLst>
            </c:dLbl>
            <c:dLbl>
              <c:idx val="3"/>
              <c:layout>
                <c:manualLayout>
                  <c:x val="0.1242037269724334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98-40A0-BE70-45288DC0B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#,##0.0">
                  <c:v>4844.3</c:v>
                </c:pt>
                <c:pt idx="1">
                  <c:v>32178.7</c:v>
                </c:pt>
                <c:pt idx="2">
                  <c:v>36796.800000000003</c:v>
                </c:pt>
                <c:pt idx="3">
                  <c:v>5525.2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98-40A0-BE70-45288DC0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52800"/>
        <c:axId val="117862784"/>
      </c:barChart>
      <c:catAx>
        <c:axId val="117852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17862784"/>
        <c:crosses val="autoZero"/>
        <c:auto val="1"/>
        <c:lblAlgn val="ctr"/>
        <c:lblOffset val="100"/>
        <c:noMultiLvlLbl val="0"/>
      </c:catAx>
      <c:valAx>
        <c:axId val="1178627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78528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F03-4BDF-B424-DEE8F1C84E4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FF03-4BDF-B424-DEE8F1C84E4F}"/>
              </c:ext>
            </c:extLst>
          </c:dPt>
          <c:dLbls>
            <c:dLbl>
              <c:idx val="0"/>
              <c:layout>
                <c:manualLayout>
                  <c:x val="-4.1050880503259203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03-4BDF-B424-DEE8F1C84E4F}"/>
                </c:ext>
              </c:extLst>
            </c:dLbl>
            <c:dLbl>
              <c:idx val="1"/>
              <c:layout>
                <c:manualLayout>
                  <c:x val="0.20497358217028708"/>
                  <c:y val="-0.1740746126247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03-4BDF-B424-DEE8F1C84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#,##0.00">
                  <c:v>20689.2</c:v>
                </c:pt>
                <c:pt idx="1">
                  <c:v>58655.8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03-4BDF-B424-DEE8F1C84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1310394197135888"/>
                  <c:y val="-2.67226200455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46582878429592"/>
                      <c:h val="0.10496645153905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E1E-4CC5-B9F9-943932BF2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193244.1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E-4CC5-B9F9-943932BF2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29632"/>
        <c:axId val="117831168"/>
      </c:barChart>
      <c:catAx>
        <c:axId val="117829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17831168"/>
        <c:crosses val="autoZero"/>
        <c:auto val="1"/>
        <c:lblAlgn val="ctr"/>
        <c:lblOffset val="100"/>
        <c:noMultiLvlLbl val="0"/>
      </c:catAx>
      <c:valAx>
        <c:axId val="1178311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178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2EBC-4711-BB23-9D0569CB515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EBC-4711-BB23-9D0569CB5152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2EBC-4711-BB23-9D0569CB5152}"/>
              </c:ext>
            </c:extLst>
          </c:dPt>
          <c:dLbls>
            <c:dLbl>
              <c:idx val="0"/>
              <c:layout>
                <c:manualLayout>
                  <c:x val="4.5268082192256413E-2"/>
                  <c:y val="-5.059347760158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BC-4711-BB23-9D0569CB5152}"/>
                </c:ext>
              </c:extLst>
            </c:dLbl>
            <c:dLbl>
              <c:idx val="1"/>
              <c:layout>
                <c:manualLayout>
                  <c:x val="2.3870611598711254E-2"/>
                  <c:y val="-0.1706355074661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BC-4711-BB23-9D0569CB5152}"/>
                </c:ext>
              </c:extLst>
            </c:dLbl>
            <c:dLbl>
              <c:idx val="2"/>
              <c:layout>
                <c:manualLayout>
                  <c:x val="-9.6452173716809239E-2"/>
                  <c:y val="-3.361188096217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EBC-4711-BB23-9D0569CB5152}"/>
                </c:ext>
              </c:extLst>
            </c:dLbl>
            <c:dLbl>
              <c:idx val="3"/>
              <c:layout>
                <c:manualLayout>
                  <c:x val="8.1715855356349301E-2"/>
                  <c:y val="-0.1033453114819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EBC-4711-BB23-9D0569CB5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оказания платных услуг</c:v>
                </c:pt>
                <c:pt idx="1">
                  <c:v>Местный бюджет</c:v>
                </c:pt>
                <c:pt idx="2">
                  <c:v>Безвозмездные поступления</c:v>
                </c:pt>
                <c:pt idx="3">
                  <c:v>Областные средства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6200</c:v>
                </c:pt>
                <c:pt idx="1">
                  <c:v>134324.6</c:v>
                </c:pt>
                <c:pt idx="2">
                  <c:v>413</c:v>
                </c:pt>
                <c:pt idx="3">
                  <c:v>52306.5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BC-4711-BB23-9D0569CB5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3815227127541392E-2"/>
          <c:y val="0.69027915817161445"/>
          <c:w val="0.78835988709587834"/>
          <c:h val="0.29542062893912691"/>
        </c:manualLayout>
      </c:layout>
      <c:overlay val="0"/>
      <c:txPr>
        <a:bodyPr/>
        <a:lstStyle/>
        <a:p>
          <a:pPr>
            <a:defRPr sz="11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318071744041323"/>
          <c:y val="7.3660116196239633E-2"/>
          <c:w val="0.48592185409350652"/>
          <c:h val="0.87187289647555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4457.2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E-4869-9D6F-0AE283D69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029824"/>
        <c:axId val="126031360"/>
      </c:barChart>
      <c:catAx>
        <c:axId val="126029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6031360"/>
        <c:crosses val="autoZero"/>
        <c:auto val="1"/>
        <c:lblAlgn val="ctr"/>
        <c:lblOffset val="100"/>
        <c:noMultiLvlLbl val="0"/>
      </c:catAx>
      <c:valAx>
        <c:axId val="1260313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602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0594299046137733"/>
          <c:y val="0.10994804589613499"/>
          <c:w val="0.58964080380883654"/>
          <c:h val="0.877286717751235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 на выравнивание бюджетной обеспеченности поселений 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71312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9-43B4-AD77-A5D94E909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052608"/>
        <c:axId val="126054400"/>
      </c:barChart>
      <c:catAx>
        <c:axId val="12605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26054400"/>
        <c:crosses val="autoZero"/>
        <c:auto val="1"/>
        <c:lblAlgn val="ctr"/>
        <c:lblOffset val="100"/>
        <c:noMultiLvlLbl val="0"/>
      </c:catAx>
      <c:valAx>
        <c:axId val="1260544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605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1746472614153975"/>
                  <c:y val="-1.449610621650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BB-4C0E-A1F2-F081F397E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B-4C0E-A1F2-F081F397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90400"/>
        <c:axId val="125991936"/>
      </c:barChart>
      <c:catAx>
        <c:axId val="125990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5991936"/>
        <c:crosses val="autoZero"/>
        <c:auto val="1"/>
        <c:lblAlgn val="ctr"/>
        <c:lblOffset val="100"/>
        <c:noMultiLvlLbl val="0"/>
      </c:catAx>
      <c:valAx>
        <c:axId val="12599193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2599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92156517304938E-2"/>
          <c:y val="7.820325129724047E-2"/>
          <c:w val="0.55522527758547113"/>
          <c:h val="0.825646924494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1-6521-4AAD-8480-9D5B366D908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521-4AAD-8480-9D5B366D9086}"/>
              </c:ext>
            </c:extLst>
          </c:dPt>
          <c:dPt>
            <c:idx val="2"/>
            <c:bubble3D val="0"/>
            <c:spPr>
              <a:solidFill>
                <a:srgbClr val="FA9F26"/>
              </a:solidFill>
            </c:spPr>
            <c:extLst>
              <c:ext xmlns:c16="http://schemas.microsoft.com/office/drawing/2014/chart" uri="{C3380CC4-5D6E-409C-BE32-E72D297353CC}">
                <c16:uniqueId val="{00000005-6521-4AAD-8480-9D5B366D908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6521-4AAD-8480-9D5B366D908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6521-4AAD-8480-9D5B366D9086}"/>
              </c:ext>
            </c:extLst>
          </c:dPt>
          <c:dPt>
            <c:idx val="5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B-6521-4AAD-8480-9D5B366D9086}"/>
              </c:ext>
            </c:extLst>
          </c:dPt>
          <c:dLbls>
            <c:dLbl>
              <c:idx val="0"/>
              <c:layout>
                <c:manualLayout>
                  <c:x val="-7.1869671607224753E-2"/>
                  <c:y val="-0.16519396429903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21-4AAD-8480-9D5B366D9086}"/>
                </c:ext>
              </c:extLst>
            </c:dLbl>
            <c:dLbl>
              <c:idx val="1"/>
              <c:layout>
                <c:manualLayout>
                  <c:x val="8.5340047735316879E-2"/>
                  <c:y val="4.516459974903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21-4AAD-8480-9D5B366D9086}"/>
                </c:ext>
              </c:extLst>
            </c:dLbl>
            <c:dLbl>
              <c:idx val="2"/>
              <c:layout>
                <c:manualLayout>
                  <c:x val="4.1032497552148531E-3"/>
                  <c:y val="4.877334467594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21-4AAD-8480-9D5B366D9086}"/>
                </c:ext>
              </c:extLst>
            </c:dLbl>
            <c:dLbl>
              <c:idx val="3"/>
              <c:layout>
                <c:manualLayout>
                  <c:x val="5.9662506352019633E-3"/>
                  <c:y val="6.988317770216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521-4AAD-8480-9D5B366D9086}"/>
                </c:ext>
              </c:extLst>
            </c:dLbl>
            <c:dLbl>
              <c:idx val="4"/>
              <c:layout>
                <c:manualLayout>
                  <c:x val="-3.6514153273569756E-3"/>
                  <c:y val="-5.637537871508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521-4AAD-8480-9D5B366D9086}"/>
                </c:ext>
              </c:extLst>
            </c:dLbl>
            <c:dLbl>
              <c:idx val="5"/>
              <c:layout>
                <c:manualLayout>
                  <c:x val="4.1072004015715827E-2"/>
                  <c:y val="-3.438623427201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521-4AAD-8480-9D5B366D908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27852.6</c:v>
                </c:pt>
                <c:pt idx="1">
                  <c:v>10097.4</c:v>
                </c:pt>
                <c:pt idx="2">
                  <c:v>8447.9</c:v>
                </c:pt>
                <c:pt idx="3">
                  <c:v>9793</c:v>
                </c:pt>
                <c:pt idx="4">
                  <c:v>7301.1</c:v>
                </c:pt>
                <c:pt idx="5">
                  <c:v>7820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21-4AAD-8480-9D5B366D90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26584.5</c:v>
                </c:pt>
                <c:pt idx="1">
                  <c:v>7735.4</c:v>
                </c:pt>
                <c:pt idx="2">
                  <c:v>3444</c:v>
                </c:pt>
                <c:pt idx="3">
                  <c:v>9759.2000000000007</c:v>
                </c:pt>
                <c:pt idx="4">
                  <c:v>7809.1</c:v>
                </c:pt>
                <c:pt idx="5">
                  <c:v>9980.7999999999993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521-4AAD-8480-9D5B366D90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26796.3</c:v>
                </c:pt>
                <c:pt idx="1">
                  <c:v>8164.7</c:v>
                </c:pt>
                <c:pt idx="2">
                  <c:v>3316</c:v>
                </c:pt>
                <c:pt idx="3">
                  <c:v>10066.9</c:v>
                </c:pt>
                <c:pt idx="4">
                  <c:v>7837.7</c:v>
                </c:pt>
                <c:pt idx="5">
                  <c:v>10615.4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21-4AAD-8480-9D5B366D9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72593334634155"/>
          <c:y val="0.10236400171834903"/>
          <c:w val="0.33438149729395145"/>
          <c:h val="0.76144252998632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52.3</c:v>
                </c:pt>
                <c:pt idx="1">
                  <c:v>51.4</c:v>
                </c:pt>
                <c:pt idx="2">
                  <c:v>50.7</c:v>
                </c:pt>
                <c:pt idx="3">
                  <c:v>50.1</c:v>
                </c:pt>
                <c:pt idx="4">
                  <c:v>49.7</c:v>
                </c:pt>
                <c:pt idx="5">
                  <c:v>48.9</c:v>
                </c:pt>
                <c:pt idx="6">
                  <c:v>48.3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CA-429B-9EB0-928E78B07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36640"/>
        <c:axId val="53538176"/>
      </c:lineChart>
      <c:catAx>
        <c:axId val="535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3538176"/>
        <c:crosses val="autoZero"/>
        <c:auto val="1"/>
        <c:lblAlgn val="ctr"/>
        <c:lblOffset val="100"/>
        <c:noMultiLvlLbl val="0"/>
      </c:catAx>
      <c:valAx>
        <c:axId val="535381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53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dirty="0" smtClean="0"/>
              <a:t>Инвестиции </a:t>
            </a:r>
            <a:r>
              <a:rPr lang="ru-RU" dirty="0"/>
              <a:t>в основной капитал </a:t>
            </a:r>
            <a:r>
              <a:rPr lang="ru-RU" sz="1100" dirty="0"/>
              <a:t>(млрд. руб.)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Инвистиции в основной капитал (млрд. руб.)</c:v>
                </c:pt>
              </c:strCache>
            </c:strRef>
          </c:tx>
          <c:marker>
            <c:spPr>
              <a:solidFill>
                <a:srgbClr val="E937BA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39.5</c:v>
                </c:pt>
                <c:pt idx="1">
                  <c:v>43.2</c:v>
                </c:pt>
                <c:pt idx="2">
                  <c:v>39.200000000000003</c:v>
                </c:pt>
                <c:pt idx="3">
                  <c:v>71.7</c:v>
                </c:pt>
                <c:pt idx="4">
                  <c:v>43.9</c:v>
                </c:pt>
                <c:pt idx="5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E3-49B7-882F-B2F592FC2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07232"/>
        <c:axId val="54625408"/>
      </c:lineChart>
      <c:catAx>
        <c:axId val="5460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4625408"/>
        <c:crosses val="autoZero"/>
        <c:auto val="1"/>
        <c:lblAlgn val="ctr"/>
        <c:lblOffset val="100"/>
        <c:noMultiLvlLbl val="0"/>
      </c:catAx>
      <c:valAx>
        <c:axId val="546254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460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33572027350496E-2"/>
          <c:y val="2.3951385374190247E-2"/>
          <c:w val="0.72784027210934321"/>
          <c:h val="0.908716418340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EC34E3"/>
            </a:solidFill>
          </c:spPr>
          <c:invertIfNegative val="0"/>
          <c:dLbls>
            <c:dLbl>
              <c:idx val="0"/>
              <c:layout>
                <c:manualLayout>
                  <c:x val="4.3727923710955895E-3"/>
                  <c:y val="0.16548229894895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B2-4A89-890B-8C245CC37699}"/>
                </c:ext>
              </c:extLst>
            </c:dLbl>
            <c:dLbl>
              <c:idx val="1"/>
              <c:layout>
                <c:manualLayout>
                  <c:x val="2.9151949140637265E-3"/>
                  <c:y val="0.15024050825628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B2-4A89-890B-8C245CC37699}"/>
                </c:ext>
              </c:extLst>
            </c:dLbl>
            <c:dLbl>
              <c:idx val="2"/>
              <c:layout>
                <c:manualLayout>
                  <c:x val="5.830389828127453E-3"/>
                  <c:y val="0.16548229894895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B2-4A89-890B-8C245CC37699}"/>
                </c:ext>
              </c:extLst>
            </c:dLbl>
            <c:dLbl>
              <c:idx val="3"/>
              <c:layout>
                <c:manualLayout>
                  <c:x val="4.3727923710955895E-3"/>
                  <c:y val="0.16765969761933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B2-4A89-890B-8C245CC37699}"/>
                </c:ext>
              </c:extLst>
            </c:dLbl>
            <c:dLbl>
              <c:idx val="4"/>
              <c:layout>
                <c:manualLayout>
                  <c:x val="7.2879872851593164E-3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B2-4A89-890B-8C245CC37699}"/>
                </c:ext>
              </c:extLst>
            </c:dLbl>
            <c:dLbl>
              <c:idx val="5"/>
              <c:layout>
                <c:manualLayout>
                  <c:x val="2.9151949140637265E-3"/>
                  <c:y val="0.20685287368618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B2-4A89-890B-8C245CC3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866950.4</c:v>
                </c:pt>
                <c:pt idx="1">
                  <c:v>986069.2</c:v>
                </c:pt>
                <c:pt idx="2">
                  <c:v>1104651.1000000001</c:v>
                </c:pt>
                <c:pt idx="3">
                  <c:v>1116015</c:v>
                </c:pt>
                <c:pt idx="4">
                  <c:v>1119832</c:v>
                </c:pt>
                <c:pt idx="5">
                  <c:v>1161092.3999999999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B2-4A89-890B-8C245CC3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Безвозмездые поступления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745584742191179E-3"/>
                  <c:y val="0.16983709628971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B2-4A89-890B-8C245CC37699}"/>
                </c:ext>
              </c:extLst>
            </c:dLbl>
            <c:dLbl>
              <c:idx val="1"/>
              <c:layout>
                <c:manualLayout>
                  <c:x val="2.9151949140637265E-3"/>
                  <c:y val="0.22862686038999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B2-4A89-890B-8C245CC37699}"/>
                </c:ext>
              </c:extLst>
            </c:dLbl>
            <c:dLbl>
              <c:idx val="2"/>
              <c:layout>
                <c:manualLayout>
                  <c:x val="1.0203182199223042E-2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B2-4A89-890B-8C245CC37699}"/>
                </c:ext>
              </c:extLst>
            </c:dLbl>
            <c:dLbl>
              <c:idx val="3"/>
              <c:layout>
                <c:manualLayout>
                  <c:x val="1.1660779656254906E-2"/>
                  <c:y val="0.19161108299352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B2-4A89-890B-8C245CC37699}"/>
                </c:ext>
              </c:extLst>
            </c:dLbl>
            <c:dLbl>
              <c:idx val="4"/>
              <c:layout>
                <c:manualLayout>
                  <c:x val="5.830389828127453E-3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B2-4A89-890B-8C245CC37699}"/>
                </c:ext>
              </c:extLst>
            </c:dLbl>
            <c:dLbl>
              <c:idx val="5"/>
              <c:layout>
                <c:manualLayout>
                  <c:x val="4.3727923710955895E-3"/>
                  <c:y val="0.14588571091552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94729786681188"/>
                      <c:h val="6.4864706390647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7B2-4A89-890B-8C245CC3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952587.6</c:v>
                </c:pt>
                <c:pt idx="1">
                  <c:v>1172857.7</c:v>
                </c:pt>
                <c:pt idx="2">
                  <c:v>1329004.7</c:v>
                </c:pt>
                <c:pt idx="3">
                  <c:v>1255623</c:v>
                </c:pt>
                <c:pt idx="4">
                  <c:v>1197135.3</c:v>
                </c:pt>
                <c:pt idx="5">
                  <c:v>1197251.6000000001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7B2-4A89-890B-8C245CC37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701056"/>
        <c:axId val="53154560"/>
        <c:axId val="0"/>
      </c:bar3DChart>
      <c:catAx>
        <c:axId val="5470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3154560"/>
        <c:crosses val="autoZero"/>
        <c:auto val="1"/>
        <c:lblAlgn val="ctr"/>
        <c:lblOffset val="100"/>
        <c:noMultiLvlLbl val="0"/>
      </c:catAx>
      <c:valAx>
        <c:axId val="53154560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5470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15514529606908"/>
          <c:y val="0.41950757186101406"/>
          <c:w val="0.24809926996173978"/>
          <c:h val="0.160984856277971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43361836394078E-3"/>
          <c:y val="0.1303617229216904"/>
          <c:w val="0.63865635216650551"/>
          <c:h val="0.62164839209874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0D6-4B71-B695-2D07CA617C6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40D6-4B71-B695-2D07CA617C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0D6-4B71-B695-2D07CA617C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966465.9</c:v>
                </c:pt>
                <c:pt idx="1">
                  <c:v>149549.1</c:v>
                </c:pt>
                <c:pt idx="2">
                  <c:v>1255623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D6-4B71-B695-2D07CA617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D55-4D1B-B9DB-3093EB6ACE5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D55-4D1B-B9DB-3093EB6ACE5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D55-4D1B-B9DB-3093EB6ACE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968519.7</c:v>
                </c:pt>
                <c:pt idx="1">
                  <c:v>151312.29999999999</c:v>
                </c:pt>
                <c:pt idx="2">
                  <c:v>1197135.3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55-4D1B-B9DB-3093EB6AC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0F6BD-831B-4340-B9A3-6994A9384BC1}" type="doc">
      <dgm:prSet loTypeId="urn:microsoft.com/office/officeart/2005/8/layout/radial6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628C588-6F58-4252-A70E-07BB5915B75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Проект бюджета Усть-Кутского МО на 20</a:t>
          </a:r>
          <a:r>
            <a:rPr lang="en-US" sz="2000" b="1" dirty="0" smtClean="0">
              <a:solidFill>
                <a:schemeClr val="tx1"/>
              </a:solidFill>
            </a:rPr>
            <a:t>20</a:t>
          </a:r>
          <a:r>
            <a:rPr lang="ru-RU" sz="2000" b="1" dirty="0" smtClean="0">
              <a:solidFill>
                <a:schemeClr val="tx1"/>
              </a:solidFill>
            </a:rPr>
            <a:t> -202</a:t>
          </a:r>
          <a:r>
            <a:rPr lang="en-US" sz="2000" b="1" dirty="0" smtClean="0">
              <a:solidFill>
                <a:schemeClr val="tx1"/>
              </a:solidFill>
            </a:rPr>
            <a:t>2</a:t>
          </a:r>
          <a:r>
            <a:rPr lang="ru-RU" sz="2000" b="1" dirty="0" smtClean="0">
              <a:solidFill>
                <a:schemeClr val="tx1"/>
              </a:solidFill>
            </a:rPr>
            <a:t> гг.</a:t>
          </a:r>
          <a:endParaRPr lang="ru-RU" sz="2000" b="1" dirty="0">
            <a:solidFill>
              <a:schemeClr val="tx1"/>
            </a:solidFill>
          </a:endParaRPr>
        </a:p>
      </dgm:t>
    </dgm:pt>
    <dgm:pt modelId="{9315C006-87B8-4819-B5EC-FBBC00CA1999}" type="parTrans" cxnId="{3F677DAF-3E8C-4899-9750-1B238D13BE0F}">
      <dgm:prSet/>
      <dgm:spPr/>
      <dgm:t>
        <a:bodyPr/>
        <a:lstStyle/>
        <a:p>
          <a:endParaRPr lang="ru-RU"/>
        </a:p>
      </dgm:t>
    </dgm:pt>
    <dgm:pt modelId="{A706CC21-E23E-4FCA-AD47-72E88B96C11C}" type="sibTrans" cxnId="{3F677DAF-3E8C-4899-9750-1B238D13BE0F}">
      <dgm:prSet/>
      <dgm:spPr/>
      <dgm:t>
        <a:bodyPr/>
        <a:lstStyle/>
        <a:p>
          <a:endParaRPr lang="ru-RU"/>
        </a:p>
      </dgm:t>
    </dgm:pt>
    <dgm:pt modelId="{B96D1603-91C4-4EB4-9EE5-DCE2ED347EC7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Бюджетный кодекс РФ</a:t>
          </a:r>
          <a:endParaRPr lang="ru-RU" sz="1400" b="1" dirty="0">
            <a:solidFill>
              <a:schemeClr val="tx1"/>
            </a:solidFill>
          </a:endParaRPr>
        </a:p>
      </dgm:t>
    </dgm:pt>
    <dgm:pt modelId="{BA24F4F7-526E-4DC6-B11B-CD04DBA33676}" type="parTrans" cxnId="{7B827B09-2F60-4906-A345-3C0885BECDCF}">
      <dgm:prSet/>
      <dgm:spPr/>
      <dgm:t>
        <a:bodyPr/>
        <a:lstStyle/>
        <a:p>
          <a:endParaRPr lang="ru-RU"/>
        </a:p>
      </dgm:t>
    </dgm:pt>
    <dgm:pt modelId="{148AC213-6960-4AED-8C15-52EDFBC5694E}" type="sibTrans" cxnId="{7B827B09-2F60-4906-A345-3C0885BECDCF}">
      <dgm:prSet/>
      <dgm:spPr/>
      <dgm:t>
        <a:bodyPr/>
        <a:lstStyle/>
        <a:p>
          <a:endParaRPr lang="ru-RU"/>
        </a:p>
      </dgm:t>
    </dgm:pt>
    <dgm:pt modelId="{DC960BB8-D5CE-4FC0-BCD3-A250FAE26D43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Основные направления </a:t>
          </a:r>
          <a:r>
            <a:rPr lang="ru-RU" sz="1400" b="1" i="1" dirty="0" smtClean="0">
              <a:solidFill>
                <a:schemeClr val="tx1"/>
              </a:solidFill>
            </a:rPr>
            <a:t>бюджетной</a:t>
          </a:r>
          <a:r>
            <a:rPr lang="ru-RU" sz="1400" b="1" dirty="0" smtClean="0">
              <a:solidFill>
                <a:schemeClr val="tx1"/>
              </a:solidFill>
            </a:rPr>
            <a:t> и </a:t>
          </a:r>
          <a:r>
            <a:rPr lang="ru-RU" sz="1400" b="1" i="1" dirty="0" smtClean="0">
              <a:solidFill>
                <a:schemeClr val="tx1"/>
              </a:solidFill>
            </a:rPr>
            <a:t>налоговой </a:t>
          </a:r>
          <a:r>
            <a:rPr lang="ru-RU" sz="1400" b="1" dirty="0" smtClean="0">
              <a:solidFill>
                <a:schemeClr val="tx1"/>
              </a:solidFill>
            </a:rPr>
            <a:t>политики</a:t>
          </a:r>
          <a:endParaRPr lang="ru-RU" sz="1400" b="1" dirty="0">
            <a:solidFill>
              <a:schemeClr val="tx1"/>
            </a:solidFill>
          </a:endParaRPr>
        </a:p>
      </dgm:t>
    </dgm:pt>
    <dgm:pt modelId="{C7D1B6C7-73B1-49F5-901C-E9171776FE8A}" type="parTrans" cxnId="{FE3ADC33-9E99-469B-AE27-7CFB9B8CCD4F}">
      <dgm:prSet/>
      <dgm:spPr/>
      <dgm:t>
        <a:bodyPr/>
        <a:lstStyle/>
        <a:p>
          <a:endParaRPr lang="ru-RU"/>
        </a:p>
      </dgm:t>
    </dgm:pt>
    <dgm:pt modelId="{F8C5B502-1158-4C23-B44D-7F72324EFFE5}" type="sibTrans" cxnId="{FE3ADC33-9E99-469B-AE27-7CFB9B8CCD4F}">
      <dgm:prSet/>
      <dgm:spPr/>
      <dgm:t>
        <a:bodyPr/>
        <a:lstStyle/>
        <a:p>
          <a:endParaRPr lang="ru-RU"/>
        </a:p>
      </dgm:t>
    </dgm:pt>
    <dgm:pt modelId="{62E64B0B-9C32-4C70-A9F3-699DFC42BDEB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Гос. программы Иркутской области, муниципальные программы </a:t>
          </a:r>
          <a:endParaRPr lang="ru-RU" sz="1300" b="1" dirty="0">
            <a:solidFill>
              <a:schemeClr val="tx1"/>
            </a:solidFill>
          </a:endParaRPr>
        </a:p>
      </dgm:t>
    </dgm:pt>
    <dgm:pt modelId="{8A9F2C99-C8A2-46D8-A84E-11DB2E317DC0}" type="parTrans" cxnId="{BBBC3118-0F49-467C-BB68-E5029A4BF61F}">
      <dgm:prSet/>
      <dgm:spPr/>
      <dgm:t>
        <a:bodyPr/>
        <a:lstStyle/>
        <a:p>
          <a:endParaRPr lang="ru-RU"/>
        </a:p>
      </dgm:t>
    </dgm:pt>
    <dgm:pt modelId="{610F4D85-7823-424F-B96D-FD1C28A52721}" type="sibTrans" cxnId="{BBBC3118-0F49-467C-BB68-E5029A4BF61F}">
      <dgm:prSet/>
      <dgm:spPr/>
      <dgm:t>
        <a:bodyPr/>
        <a:lstStyle/>
        <a:p>
          <a:endParaRPr lang="ru-RU"/>
        </a:p>
      </dgm:t>
    </dgm:pt>
    <dgm:pt modelId="{60DFEB82-B576-45A2-88A3-E54D043C5AD9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Прогноз социально-экономического развития УКМО на 20</a:t>
          </a:r>
          <a:r>
            <a:rPr lang="en-US" sz="1400" b="1" dirty="0" smtClean="0">
              <a:solidFill>
                <a:schemeClr val="tx1"/>
              </a:solidFill>
            </a:rPr>
            <a:t>20</a:t>
          </a:r>
          <a:r>
            <a:rPr lang="ru-RU" sz="1400" b="1" dirty="0" smtClean="0">
              <a:solidFill>
                <a:schemeClr val="tx1"/>
              </a:solidFill>
            </a:rPr>
            <a:t>-202</a:t>
          </a:r>
          <a:r>
            <a:rPr lang="en-US" sz="1400" b="1" dirty="0" smtClean="0">
              <a:solidFill>
                <a:schemeClr val="tx1"/>
              </a:solidFill>
            </a:rPr>
            <a:t>2</a:t>
          </a:r>
          <a:r>
            <a:rPr lang="ru-RU" sz="1400" b="1" dirty="0" smtClean="0">
              <a:solidFill>
                <a:schemeClr val="tx1"/>
              </a:solidFill>
            </a:rPr>
            <a:t> гг</a:t>
          </a:r>
          <a:r>
            <a:rPr lang="ru-RU" sz="1100" dirty="0" smtClean="0"/>
            <a:t>.</a:t>
          </a:r>
          <a:endParaRPr lang="ru-RU" sz="1100" dirty="0"/>
        </a:p>
      </dgm:t>
    </dgm:pt>
    <dgm:pt modelId="{0E4AD1F6-83D0-4A65-9718-1B689E09A634}" type="parTrans" cxnId="{2F061812-305C-4F97-BFD6-459B3EC217E9}">
      <dgm:prSet/>
      <dgm:spPr/>
      <dgm:t>
        <a:bodyPr/>
        <a:lstStyle/>
        <a:p>
          <a:endParaRPr lang="ru-RU"/>
        </a:p>
      </dgm:t>
    </dgm:pt>
    <dgm:pt modelId="{CCCAED8D-1362-4FCD-B203-89011D7D8197}" type="sibTrans" cxnId="{2F061812-305C-4F97-BFD6-459B3EC217E9}">
      <dgm:prSet/>
      <dgm:spPr/>
      <dgm:t>
        <a:bodyPr/>
        <a:lstStyle/>
        <a:p>
          <a:endParaRPr lang="ru-RU"/>
        </a:p>
      </dgm:t>
    </dgm:pt>
    <dgm:pt modelId="{924932D6-62FC-4201-B679-2D4E5E408DB9}">
      <dgm:prSet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Положение о бюджетном процессе в Усть-Кутском МО</a:t>
          </a:r>
          <a:endParaRPr lang="ru-RU" sz="1400" b="1" dirty="0">
            <a:solidFill>
              <a:schemeClr val="tx1"/>
            </a:solidFill>
          </a:endParaRPr>
        </a:p>
      </dgm:t>
    </dgm:pt>
    <dgm:pt modelId="{E2F946AA-13E9-4BF3-BE44-2885F93F4554}" type="parTrans" cxnId="{DE3100FA-D2A1-45BB-A3FD-AD84F7330F03}">
      <dgm:prSet/>
      <dgm:spPr/>
      <dgm:t>
        <a:bodyPr/>
        <a:lstStyle/>
        <a:p>
          <a:endParaRPr lang="ru-RU"/>
        </a:p>
      </dgm:t>
    </dgm:pt>
    <dgm:pt modelId="{5C9984F6-19C9-41DF-8C98-3D0AA7A83F15}" type="sibTrans" cxnId="{DE3100FA-D2A1-45BB-A3FD-AD84F7330F03}">
      <dgm:prSet/>
      <dgm:spPr/>
      <dgm:t>
        <a:bodyPr/>
        <a:lstStyle/>
        <a:p>
          <a:endParaRPr lang="ru-RU"/>
        </a:p>
      </dgm:t>
    </dgm:pt>
    <dgm:pt modelId="{2C602CC2-CFB3-4607-8427-66F9686D920E}" type="pres">
      <dgm:prSet presAssocID="{A050F6BD-831B-4340-B9A3-6994A9384B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9BCA6-730E-48D3-8E36-9552B1977ABA}" type="pres">
      <dgm:prSet presAssocID="{E628C588-6F58-4252-A70E-07BB5915B750}" presName="centerShape" presStyleLbl="node0" presStyleIdx="0" presStyleCnt="1"/>
      <dgm:spPr/>
      <dgm:t>
        <a:bodyPr/>
        <a:lstStyle/>
        <a:p>
          <a:endParaRPr lang="ru-RU"/>
        </a:p>
      </dgm:t>
    </dgm:pt>
    <dgm:pt modelId="{0BC413F9-5D4A-4A05-B5EC-879787F117AF}" type="pres">
      <dgm:prSet presAssocID="{B96D1603-91C4-4EB4-9EE5-DCE2ED347E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765C7-3645-43C4-82DA-8F6540161894}" type="pres">
      <dgm:prSet presAssocID="{B96D1603-91C4-4EB4-9EE5-DCE2ED347EC7}" presName="dummy" presStyleCnt="0"/>
      <dgm:spPr/>
    </dgm:pt>
    <dgm:pt modelId="{689647EA-3C70-4F16-8E06-EE38F3FE2CD5}" type="pres">
      <dgm:prSet presAssocID="{148AC213-6960-4AED-8C15-52EDFBC5694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4BDF70E-9B75-473D-8F65-85B121D4B992}" type="pres">
      <dgm:prSet presAssocID="{924932D6-62FC-4201-B679-2D4E5E408D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737A-75BD-4529-8E32-8FB1E1B7B073}" type="pres">
      <dgm:prSet presAssocID="{924932D6-62FC-4201-B679-2D4E5E408DB9}" presName="dummy" presStyleCnt="0"/>
      <dgm:spPr/>
    </dgm:pt>
    <dgm:pt modelId="{1C8C3510-4374-43B0-B321-416D8B2C4640}" type="pres">
      <dgm:prSet presAssocID="{5C9984F6-19C9-41DF-8C98-3D0AA7A83F1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EAD73E0-7379-4B1E-A867-6C346853B2E9}" type="pres">
      <dgm:prSet presAssocID="{DC960BB8-D5CE-4FC0-BCD3-A250FAE26D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74D0B-FA91-4C47-BA02-B13F5ECA7C7F}" type="pres">
      <dgm:prSet presAssocID="{DC960BB8-D5CE-4FC0-BCD3-A250FAE26D43}" presName="dummy" presStyleCnt="0"/>
      <dgm:spPr/>
    </dgm:pt>
    <dgm:pt modelId="{2DBA1FCA-77C7-4EE3-860E-907DB636DAFA}" type="pres">
      <dgm:prSet presAssocID="{F8C5B502-1158-4C23-B44D-7F72324EFFE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6AB18C9-6186-48F6-853E-238A9B444BDC}" type="pres">
      <dgm:prSet presAssocID="{62E64B0B-9C32-4C70-A9F3-699DFC42BD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57D1C-E7C2-4395-97A2-AE8BAE5E3754}" type="pres">
      <dgm:prSet presAssocID="{62E64B0B-9C32-4C70-A9F3-699DFC42BDEB}" presName="dummy" presStyleCnt="0"/>
      <dgm:spPr/>
    </dgm:pt>
    <dgm:pt modelId="{1646775E-51EC-4842-B553-5FD66A920055}" type="pres">
      <dgm:prSet presAssocID="{610F4D85-7823-424F-B96D-FD1C28A5272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A3DED77-4348-4554-B1B0-A0B352503EE2}" type="pres">
      <dgm:prSet presAssocID="{60DFEB82-B576-45A2-88A3-E54D043C5A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45620-EE7F-43FC-994C-3C56C7E93B35}" type="pres">
      <dgm:prSet presAssocID="{60DFEB82-B576-45A2-88A3-E54D043C5AD9}" presName="dummy" presStyleCnt="0"/>
      <dgm:spPr/>
    </dgm:pt>
    <dgm:pt modelId="{A9D68458-7942-4905-BCAF-8463DC38EBB1}" type="pres">
      <dgm:prSet presAssocID="{CCCAED8D-1362-4FCD-B203-89011D7D8197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327E316-DC59-42FD-A30B-9123D63707D3}" type="presOf" srcId="{B96D1603-91C4-4EB4-9EE5-DCE2ED347EC7}" destId="{0BC413F9-5D4A-4A05-B5EC-879787F117AF}" srcOrd="0" destOrd="0" presId="urn:microsoft.com/office/officeart/2005/8/layout/radial6"/>
    <dgm:cxn modelId="{6E2F2B07-DF0B-44B7-BD13-B5D45896249F}" type="presOf" srcId="{A050F6BD-831B-4340-B9A3-6994A9384BC1}" destId="{2C602CC2-CFB3-4607-8427-66F9686D920E}" srcOrd="0" destOrd="0" presId="urn:microsoft.com/office/officeart/2005/8/layout/radial6"/>
    <dgm:cxn modelId="{DE3100FA-D2A1-45BB-A3FD-AD84F7330F03}" srcId="{E628C588-6F58-4252-A70E-07BB5915B750}" destId="{924932D6-62FC-4201-B679-2D4E5E408DB9}" srcOrd="1" destOrd="0" parTransId="{E2F946AA-13E9-4BF3-BE44-2885F93F4554}" sibTransId="{5C9984F6-19C9-41DF-8C98-3D0AA7A83F15}"/>
    <dgm:cxn modelId="{FE3ADC33-9E99-469B-AE27-7CFB9B8CCD4F}" srcId="{E628C588-6F58-4252-A70E-07BB5915B750}" destId="{DC960BB8-D5CE-4FC0-BCD3-A250FAE26D43}" srcOrd="2" destOrd="0" parTransId="{C7D1B6C7-73B1-49F5-901C-E9171776FE8A}" sibTransId="{F8C5B502-1158-4C23-B44D-7F72324EFFE5}"/>
    <dgm:cxn modelId="{2F061812-305C-4F97-BFD6-459B3EC217E9}" srcId="{E628C588-6F58-4252-A70E-07BB5915B750}" destId="{60DFEB82-B576-45A2-88A3-E54D043C5AD9}" srcOrd="4" destOrd="0" parTransId="{0E4AD1F6-83D0-4A65-9718-1B689E09A634}" sibTransId="{CCCAED8D-1362-4FCD-B203-89011D7D8197}"/>
    <dgm:cxn modelId="{3F677DAF-3E8C-4899-9750-1B238D13BE0F}" srcId="{A050F6BD-831B-4340-B9A3-6994A9384BC1}" destId="{E628C588-6F58-4252-A70E-07BB5915B750}" srcOrd="0" destOrd="0" parTransId="{9315C006-87B8-4819-B5EC-FBBC00CA1999}" sibTransId="{A706CC21-E23E-4FCA-AD47-72E88B96C11C}"/>
    <dgm:cxn modelId="{1715BE39-B720-44D2-93EF-055FD54C5BE4}" type="presOf" srcId="{DC960BB8-D5CE-4FC0-BCD3-A250FAE26D43}" destId="{CEAD73E0-7379-4B1E-A867-6C346853B2E9}" srcOrd="0" destOrd="0" presId="urn:microsoft.com/office/officeart/2005/8/layout/radial6"/>
    <dgm:cxn modelId="{7E0A90E8-B2B8-44A6-A288-CBFE58C505A0}" type="presOf" srcId="{62E64B0B-9C32-4C70-A9F3-699DFC42BDEB}" destId="{56AB18C9-6186-48F6-853E-238A9B444BDC}" srcOrd="0" destOrd="0" presId="urn:microsoft.com/office/officeart/2005/8/layout/radial6"/>
    <dgm:cxn modelId="{3B7AC17E-C5B9-4EC4-B2C0-D2F0FC2DED7B}" type="presOf" srcId="{610F4D85-7823-424F-B96D-FD1C28A52721}" destId="{1646775E-51EC-4842-B553-5FD66A920055}" srcOrd="0" destOrd="0" presId="urn:microsoft.com/office/officeart/2005/8/layout/radial6"/>
    <dgm:cxn modelId="{E558BF9E-E1C7-4640-8A0D-502D0C711F9A}" type="presOf" srcId="{60DFEB82-B576-45A2-88A3-E54D043C5AD9}" destId="{FA3DED77-4348-4554-B1B0-A0B352503EE2}" srcOrd="0" destOrd="0" presId="urn:microsoft.com/office/officeart/2005/8/layout/radial6"/>
    <dgm:cxn modelId="{1763953D-1EEC-447C-9D5C-C4F3ED000BDD}" type="presOf" srcId="{F8C5B502-1158-4C23-B44D-7F72324EFFE5}" destId="{2DBA1FCA-77C7-4EE3-860E-907DB636DAFA}" srcOrd="0" destOrd="0" presId="urn:microsoft.com/office/officeart/2005/8/layout/radial6"/>
    <dgm:cxn modelId="{CF5DDFA2-2500-4DD7-A733-9D945E1D5698}" type="presOf" srcId="{E628C588-6F58-4252-A70E-07BB5915B750}" destId="{43D9BCA6-730E-48D3-8E36-9552B1977ABA}" srcOrd="0" destOrd="0" presId="urn:microsoft.com/office/officeart/2005/8/layout/radial6"/>
    <dgm:cxn modelId="{7B827B09-2F60-4906-A345-3C0885BECDCF}" srcId="{E628C588-6F58-4252-A70E-07BB5915B750}" destId="{B96D1603-91C4-4EB4-9EE5-DCE2ED347EC7}" srcOrd="0" destOrd="0" parTransId="{BA24F4F7-526E-4DC6-B11B-CD04DBA33676}" sibTransId="{148AC213-6960-4AED-8C15-52EDFBC5694E}"/>
    <dgm:cxn modelId="{17213F7A-43A2-45A1-8F44-F6AA14B0F478}" type="presOf" srcId="{CCCAED8D-1362-4FCD-B203-89011D7D8197}" destId="{A9D68458-7942-4905-BCAF-8463DC38EBB1}" srcOrd="0" destOrd="0" presId="urn:microsoft.com/office/officeart/2005/8/layout/radial6"/>
    <dgm:cxn modelId="{5B8349D2-7C6D-4013-A235-280663DE88A0}" type="presOf" srcId="{148AC213-6960-4AED-8C15-52EDFBC5694E}" destId="{689647EA-3C70-4F16-8E06-EE38F3FE2CD5}" srcOrd="0" destOrd="0" presId="urn:microsoft.com/office/officeart/2005/8/layout/radial6"/>
    <dgm:cxn modelId="{575AFE93-329F-4A28-9030-EC00FA9E9C6E}" type="presOf" srcId="{924932D6-62FC-4201-B679-2D4E5E408DB9}" destId="{34BDF70E-9B75-473D-8F65-85B121D4B992}" srcOrd="0" destOrd="0" presId="urn:microsoft.com/office/officeart/2005/8/layout/radial6"/>
    <dgm:cxn modelId="{BBBC3118-0F49-467C-BB68-E5029A4BF61F}" srcId="{E628C588-6F58-4252-A70E-07BB5915B750}" destId="{62E64B0B-9C32-4C70-A9F3-699DFC42BDEB}" srcOrd="3" destOrd="0" parTransId="{8A9F2C99-C8A2-46D8-A84E-11DB2E317DC0}" sibTransId="{610F4D85-7823-424F-B96D-FD1C28A52721}"/>
    <dgm:cxn modelId="{E488FD6C-8727-468E-A6F6-0DC5A262A92E}" type="presOf" srcId="{5C9984F6-19C9-41DF-8C98-3D0AA7A83F15}" destId="{1C8C3510-4374-43B0-B321-416D8B2C4640}" srcOrd="0" destOrd="0" presId="urn:microsoft.com/office/officeart/2005/8/layout/radial6"/>
    <dgm:cxn modelId="{ACC4AF8D-748B-4438-9357-2D316BF9CCFB}" type="presParOf" srcId="{2C602CC2-CFB3-4607-8427-66F9686D920E}" destId="{43D9BCA6-730E-48D3-8E36-9552B1977ABA}" srcOrd="0" destOrd="0" presId="urn:microsoft.com/office/officeart/2005/8/layout/radial6"/>
    <dgm:cxn modelId="{D36EF24E-71A0-4540-8EC4-94D2C9CB2945}" type="presParOf" srcId="{2C602CC2-CFB3-4607-8427-66F9686D920E}" destId="{0BC413F9-5D4A-4A05-B5EC-879787F117AF}" srcOrd="1" destOrd="0" presId="urn:microsoft.com/office/officeart/2005/8/layout/radial6"/>
    <dgm:cxn modelId="{720484B1-E3B6-4ACC-A5A2-C6037B18EB7A}" type="presParOf" srcId="{2C602CC2-CFB3-4607-8427-66F9686D920E}" destId="{B5B765C7-3645-43C4-82DA-8F6540161894}" srcOrd="2" destOrd="0" presId="urn:microsoft.com/office/officeart/2005/8/layout/radial6"/>
    <dgm:cxn modelId="{E1B8F20D-0245-40CC-9D4A-B21C23B36BF6}" type="presParOf" srcId="{2C602CC2-CFB3-4607-8427-66F9686D920E}" destId="{689647EA-3C70-4F16-8E06-EE38F3FE2CD5}" srcOrd="3" destOrd="0" presId="urn:microsoft.com/office/officeart/2005/8/layout/radial6"/>
    <dgm:cxn modelId="{947D84CA-364D-48DE-BC3B-E4F8619C9B69}" type="presParOf" srcId="{2C602CC2-CFB3-4607-8427-66F9686D920E}" destId="{34BDF70E-9B75-473D-8F65-85B121D4B992}" srcOrd="4" destOrd="0" presId="urn:microsoft.com/office/officeart/2005/8/layout/radial6"/>
    <dgm:cxn modelId="{A9CF0732-28CA-4931-9F5A-18A4D8F90C7F}" type="presParOf" srcId="{2C602CC2-CFB3-4607-8427-66F9686D920E}" destId="{0ABC737A-75BD-4529-8E32-8FB1E1B7B073}" srcOrd="5" destOrd="0" presId="urn:microsoft.com/office/officeart/2005/8/layout/radial6"/>
    <dgm:cxn modelId="{DA4C903B-E005-4FAA-84BC-7A5DCE28C172}" type="presParOf" srcId="{2C602CC2-CFB3-4607-8427-66F9686D920E}" destId="{1C8C3510-4374-43B0-B321-416D8B2C4640}" srcOrd="6" destOrd="0" presId="urn:microsoft.com/office/officeart/2005/8/layout/radial6"/>
    <dgm:cxn modelId="{4EBCE305-BE2F-47E3-8105-E615ADB77156}" type="presParOf" srcId="{2C602CC2-CFB3-4607-8427-66F9686D920E}" destId="{CEAD73E0-7379-4B1E-A867-6C346853B2E9}" srcOrd="7" destOrd="0" presId="urn:microsoft.com/office/officeart/2005/8/layout/radial6"/>
    <dgm:cxn modelId="{733E9A30-8E2A-4F34-958F-F0B855CCF8BD}" type="presParOf" srcId="{2C602CC2-CFB3-4607-8427-66F9686D920E}" destId="{77774D0B-FA91-4C47-BA02-B13F5ECA7C7F}" srcOrd="8" destOrd="0" presId="urn:microsoft.com/office/officeart/2005/8/layout/radial6"/>
    <dgm:cxn modelId="{A1D43208-BD96-4ECB-A182-816445F1FF68}" type="presParOf" srcId="{2C602CC2-CFB3-4607-8427-66F9686D920E}" destId="{2DBA1FCA-77C7-4EE3-860E-907DB636DAFA}" srcOrd="9" destOrd="0" presId="urn:microsoft.com/office/officeart/2005/8/layout/radial6"/>
    <dgm:cxn modelId="{C755AEF7-6046-47F7-B7F8-9305DEC50CEE}" type="presParOf" srcId="{2C602CC2-CFB3-4607-8427-66F9686D920E}" destId="{56AB18C9-6186-48F6-853E-238A9B444BDC}" srcOrd="10" destOrd="0" presId="urn:microsoft.com/office/officeart/2005/8/layout/radial6"/>
    <dgm:cxn modelId="{F790A459-0487-4902-9EB0-1BFC41E78C86}" type="presParOf" srcId="{2C602CC2-CFB3-4607-8427-66F9686D920E}" destId="{7D157D1C-E7C2-4395-97A2-AE8BAE5E3754}" srcOrd="11" destOrd="0" presId="urn:microsoft.com/office/officeart/2005/8/layout/radial6"/>
    <dgm:cxn modelId="{3239F65E-2F7D-4C40-B965-5D0E1C0C9B3A}" type="presParOf" srcId="{2C602CC2-CFB3-4607-8427-66F9686D920E}" destId="{1646775E-51EC-4842-B553-5FD66A920055}" srcOrd="12" destOrd="0" presId="urn:microsoft.com/office/officeart/2005/8/layout/radial6"/>
    <dgm:cxn modelId="{59EBEAA4-D19A-464D-BFC7-EE6807743997}" type="presParOf" srcId="{2C602CC2-CFB3-4607-8427-66F9686D920E}" destId="{FA3DED77-4348-4554-B1B0-A0B352503EE2}" srcOrd="13" destOrd="0" presId="urn:microsoft.com/office/officeart/2005/8/layout/radial6"/>
    <dgm:cxn modelId="{45B85F14-B700-4359-938A-C6F65821B905}" type="presParOf" srcId="{2C602CC2-CFB3-4607-8427-66F9686D920E}" destId="{2C645620-EE7F-43FC-994C-3C56C7E93B35}" srcOrd="14" destOrd="0" presId="urn:microsoft.com/office/officeart/2005/8/layout/radial6"/>
    <dgm:cxn modelId="{CFAF5DBE-1357-40B6-A614-E1C087A48EB3}" type="presParOf" srcId="{2C602CC2-CFB3-4607-8427-66F9686D920E}" destId="{A9D68458-7942-4905-BCAF-8463DC38EBB1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70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рублей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85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D7968-A3E8-43A2-ACA3-68CC1727F679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F0D3B7C7-B768-4A19-8461-DFA3F42E73E7}" type="presOf" srcId="{1D0547E1-33BD-484D-A320-3B84DFCA9AB2}" destId="{D078EED4-A74C-481C-BF09-C16612F9F6AF}" srcOrd="0" destOrd="0" presId="urn:microsoft.com/office/officeart/2005/8/layout/equation1"/>
    <dgm:cxn modelId="{38684C3B-7CDA-4483-B74B-7A3C93A8E557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C70F8F9B-EC43-4554-8BD1-4606026C6FF6}" type="presOf" srcId="{218A2302-9A3E-4776-9A5E-512959E54555}" destId="{A0301953-E3FF-40C9-A83B-34E4F8F736C4}" srcOrd="0" destOrd="0" presId="urn:microsoft.com/office/officeart/2005/8/layout/equation1"/>
    <dgm:cxn modelId="{900AAC09-AE28-42F3-AE4E-38F5842D91CE}" type="presOf" srcId="{044EB8BC-EE81-4519-A6EC-F681D6EE4E4C}" destId="{8097F6F5-3EFA-4272-8574-76054B97D297}" srcOrd="0" destOrd="0" presId="urn:microsoft.com/office/officeart/2005/8/layout/equation1"/>
    <dgm:cxn modelId="{EF7CADC5-38AA-4365-8056-E3BD976F8A14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F109112D-889F-411C-A639-CF465916DD21}" type="presParOf" srcId="{A0301953-E3FF-40C9-A83B-34E4F8F736C4}" destId="{D078EED4-A74C-481C-BF09-C16612F9F6AF}" srcOrd="0" destOrd="0" presId="urn:microsoft.com/office/officeart/2005/8/layout/equation1"/>
    <dgm:cxn modelId="{B3928687-27A8-4478-91BB-3CB4B6C02BF3}" type="presParOf" srcId="{A0301953-E3FF-40C9-A83B-34E4F8F736C4}" destId="{22466329-2B8D-4835-8C07-7DA1BE9D74EB}" srcOrd="1" destOrd="0" presId="urn:microsoft.com/office/officeart/2005/8/layout/equation1"/>
    <dgm:cxn modelId="{2E8DFD63-A00B-4A68-8CC2-48BA75AE501C}" type="presParOf" srcId="{A0301953-E3FF-40C9-A83B-34E4F8F736C4}" destId="{4808FD08-84CB-4EFB-AE49-916838E8D945}" srcOrd="2" destOrd="0" presId="urn:microsoft.com/office/officeart/2005/8/layout/equation1"/>
    <dgm:cxn modelId="{3DBA8965-E8E9-41B6-865C-FAF02E509FBB}" type="presParOf" srcId="{A0301953-E3FF-40C9-A83B-34E4F8F736C4}" destId="{1DB25942-1A39-4B70-88BB-69FCA96C204C}" srcOrd="3" destOrd="0" presId="urn:microsoft.com/office/officeart/2005/8/layout/equation1"/>
    <dgm:cxn modelId="{BFDC559D-50AD-4CA1-833B-A516B729C973}" type="presParOf" srcId="{A0301953-E3FF-40C9-A83B-34E4F8F736C4}" destId="{FA271F03-B031-4CAA-9A95-49A06179296A}" srcOrd="4" destOrd="0" presId="urn:microsoft.com/office/officeart/2005/8/layout/equation1"/>
    <dgm:cxn modelId="{A61EBFB5-6741-4547-A3AC-D562165F6EE2}" type="presParOf" srcId="{A0301953-E3FF-40C9-A83B-34E4F8F736C4}" destId="{11444948-7824-41D7-B236-9C24933E47C7}" srcOrd="5" destOrd="0" presId="urn:microsoft.com/office/officeart/2005/8/layout/equation1"/>
    <dgm:cxn modelId="{7FA37A8C-A950-4F95-9243-C2DD8041EAA2}" type="presParOf" srcId="{A0301953-E3FF-40C9-A83B-34E4F8F736C4}" destId="{8097F6F5-3EFA-4272-8574-76054B97D297}" srcOrd="6" destOrd="0" presId="urn:microsoft.com/office/officeart/2005/8/layout/equation1"/>
    <dgm:cxn modelId="{310106B3-BB80-48C0-88BC-729B1C2D492F}" type="presParOf" srcId="{A0301953-E3FF-40C9-A83B-34E4F8F736C4}" destId="{628D152F-87D3-427B-8B21-A40EA5A9CF33}" srcOrd="7" destOrd="0" presId="urn:microsoft.com/office/officeart/2005/8/layout/equation1"/>
    <dgm:cxn modelId="{EACBC589-683B-4E2B-9D1A-5A4C7C6180E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81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96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261984D7-A936-4C60-889D-F40D3A377F39}" type="presOf" srcId="{044EB8BC-EE81-4519-A6EC-F681D6EE4E4C}" destId="{8097F6F5-3EFA-4272-8574-76054B97D297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369A63CD-B669-42EA-A116-0E7B33822C45}" type="presOf" srcId="{1D0547E1-33BD-484D-A320-3B84DFCA9AB2}" destId="{D078EED4-A74C-481C-BF09-C16612F9F6AF}" srcOrd="0" destOrd="0" presId="urn:microsoft.com/office/officeart/2005/8/layout/equation1"/>
    <dgm:cxn modelId="{F43F7644-C31F-4E7E-89BF-57241E8B781F}" type="presOf" srcId="{A9304502-2C3F-4D6A-8C46-2931E0C9A704}" destId="{190F60A8-85FE-46C4-8155-014F5E606585}" srcOrd="0" destOrd="0" presId="urn:microsoft.com/office/officeart/2005/8/layout/equation1"/>
    <dgm:cxn modelId="{183C87CC-5F67-43FC-9F49-23A06EF78D17}" type="presOf" srcId="{721D01E9-6EDF-4467-97D1-A123CCA56977}" destId="{FA271F03-B031-4CAA-9A95-49A06179296A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DE96A3C8-60D3-4E27-ACC8-EA021E6DEAE8}" type="presOf" srcId="{E2E143C8-905A-4FB3-A0C3-6F056577FD9E}" destId="{4808FD08-84CB-4EFB-AE49-916838E8D945}" srcOrd="0" destOrd="0" presId="urn:microsoft.com/office/officeart/2005/8/layout/equation1"/>
    <dgm:cxn modelId="{2DE32577-DA63-4E1E-B472-99CF6A9A9D98}" type="presOf" srcId="{218A2302-9A3E-4776-9A5E-512959E54555}" destId="{A0301953-E3FF-40C9-A83B-34E4F8F736C4}" srcOrd="0" destOrd="0" presId="urn:microsoft.com/office/officeart/2005/8/layout/equation1"/>
    <dgm:cxn modelId="{5D0FA745-D9C3-43FD-8097-D865314F4689}" type="presParOf" srcId="{A0301953-E3FF-40C9-A83B-34E4F8F736C4}" destId="{D078EED4-A74C-481C-BF09-C16612F9F6AF}" srcOrd="0" destOrd="0" presId="urn:microsoft.com/office/officeart/2005/8/layout/equation1"/>
    <dgm:cxn modelId="{23846415-61B2-4ACC-B628-0C55831F2D7C}" type="presParOf" srcId="{A0301953-E3FF-40C9-A83B-34E4F8F736C4}" destId="{22466329-2B8D-4835-8C07-7DA1BE9D74EB}" srcOrd="1" destOrd="0" presId="urn:microsoft.com/office/officeart/2005/8/layout/equation1"/>
    <dgm:cxn modelId="{5ED59877-B1A0-4009-BADB-2E7C9717D01C}" type="presParOf" srcId="{A0301953-E3FF-40C9-A83B-34E4F8F736C4}" destId="{4808FD08-84CB-4EFB-AE49-916838E8D945}" srcOrd="2" destOrd="0" presId="urn:microsoft.com/office/officeart/2005/8/layout/equation1"/>
    <dgm:cxn modelId="{5EB66B38-12D9-4694-BF14-19F02F94B012}" type="presParOf" srcId="{A0301953-E3FF-40C9-A83B-34E4F8F736C4}" destId="{1DB25942-1A39-4B70-88BB-69FCA96C204C}" srcOrd="3" destOrd="0" presId="urn:microsoft.com/office/officeart/2005/8/layout/equation1"/>
    <dgm:cxn modelId="{C4293E21-F986-4797-AFF6-856FB235DA6E}" type="presParOf" srcId="{A0301953-E3FF-40C9-A83B-34E4F8F736C4}" destId="{FA271F03-B031-4CAA-9A95-49A06179296A}" srcOrd="4" destOrd="0" presId="urn:microsoft.com/office/officeart/2005/8/layout/equation1"/>
    <dgm:cxn modelId="{2CE13A77-4DD1-41B8-BF16-32F30D4B2E25}" type="presParOf" srcId="{A0301953-E3FF-40C9-A83B-34E4F8F736C4}" destId="{11444948-7824-41D7-B236-9C24933E47C7}" srcOrd="5" destOrd="0" presId="urn:microsoft.com/office/officeart/2005/8/layout/equation1"/>
    <dgm:cxn modelId="{2A7D08BC-DB60-4A75-9A9D-FE96780C2DFE}" type="presParOf" srcId="{A0301953-E3FF-40C9-A83B-34E4F8F736C4}" destId="{8097F6F5-3EFA-4272-8574-76054B97D297}" srcOrd="6" destOrd="0" presId="urn:microsoft.com/office/officeart/2005/8/layout/equation1"/>
    <dgm:cxn modelId="{F1177AC0-5A84-4627-94D1-EE567A92F384}" type="presParOf" srcId="{A0301953-E3FF-40C9-A83B-34E4F8F736C4}" destId="{628D152F-87D3-427B-8B21-A40EA5A9CF33}" srcOrd="7" destOrd="0" presId="urn:microsoft.com/office/officeart/2005/8/layout/equation1"/>
    <dgm:cxn modelId="{307844A0-30ED-4F94-BA4D-30557AFFFDAF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70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85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0C0DD-E40A-485D-B702-9636F5D44CA4}" type="presOf" srcId="{721D01E9-6EDF-4467-97D1-A123CCA56977}" destId="{FA271F03-B031-4CAA-9A95-49A06179296A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D3B3775-2C6F-4BEB-AFC6-5A6E2FF23712}" type="presOf" srcId="{A9304502-2C3F-4D6A-8C46-2931E0C9A704}" destId="{190F60A8-85FE-46C4-8155-014F5E606585}" srcOrd="0" destOrd="0" presId="urn:microsoft.com/office/officeart/2005/8/layout/equation1"/>
    <dgm:cxn modelId="{5A360C7C-13CD-4796-81DA-2F09E6AE15F9}" type="presOf" srcId="{E2E143C8-905A-4FB3-A0C3-6F056577FD9E}" destId="{4808FD08-84CB-4EFB-AE49-916838E8D945}" srcOrd="0" destOrd="0" presId="urn:microsoft.com/office/officeart/2005/8/layout/equation1"/>
    <dgm:cxn modelId="{2FF214F1-B80E-4A7F-A7FC-E5BB5B096624}" type="presOf" srcId="{1D0547E1-33BD-484D-A320-3B84DFCA9AB2}" destId="{D078EED4-A74C-481C-BF09-C16612F9F6AF}" srcOrd="0" destOrd="0" presId="urn:microsoft.com/office/officeart/2005/8/layout/equation1"/>
    <dgm:cxn modelId="{C3454A4F-E25B-4C18-9127-5C980CF5A62B}" type="presOf" srcId="{044EB8BC-EE81-4519-A6EC-F681D6EE4E4C}" destId="{8097F6F5-3EFA-4272-8574-76054B97D297}" srcOrd="0" destOrd="0" presId="urn:microsoft.com/office/officeart/2005/8/layout/equation1"/>
    <dgm:cxn modelId="{C452650F-4935-4020-A302-B69DFC09848A}" type="presOf" srcId="{218A2302-9A3E-4776-9A5E-512959E54555}" destId="{A0301953-E3FF-40C9-A83B-34E4F8F736C4}" srcOrd="0" destOrd="0" presId="urn:microsoft.com/office/officeart/2005/8/layout/equation1"/>
    <dgm:cxn modelId="{DFE12033-F01F-44E0-A4F3-4AE61B679563}" type="presParOf" srcId="{A0301953-E3FF-40C9-A83B-34E4F8F736C4}" destId="{D078EED4-A74C-481C-BF09-C16612F9F6AF}" srcOrd="0" destOrd="0" presId="urn:microsoft.com/office/officeart/2005/8/layout/equation1"/>
    <dgm:cxn modelId="{F7BE309C-DA0C-4619-A7FB-CBD8AA139BBC}" type="presParOf" srcId="{A0301953-E3FF-40C9-A83B-34E4F8F736C4}" destId="{22466329-2B8D-4835-8C07-7DA1BE9D74EB}" srcOrd="1" destOrd="0" presId="urn:microsoft.com/office/officeart/2005/8/layout/equation1"/>
    <dgm:cxn modelId="{C8455BA4-5EB6-463A-A2CD-AE8869FA7E7B}" type="presParOf" srcId="{A0301953-E3FF-40C9-A83B-34E4F8F736C4}" destId="{4808FD08-84CB-4EFB-AE49-916838E8D945}" srcOrd="2" destOrd="0" presId="urn:microsoft.com/office/officeart/2005/8/layout/equation1"/>
    <dgm:cxn modelId="{FE593E8F-CDFF-45BC-8B86-DB073C612FE3}" type="presParOf" srcId="{A0301953-E3FF-40C9-A83B-34E4F8F736C4}" destId="{1DB25942-1A39-4B70-88BB-69FCA96C204C}" srcOrd="3" destOrd="0" presId="urn:microsoft.com/office/officeart/2005/8/layout/equation1"/>
    <dgm:cxn modelId="{03BD961B-BEB8-41D1-9C04-7D12F0DC7DF2}" type="presParOf" srcId="{A0301953-E3FF-40C9-A83B-34E4F8F736C4}" destId="{FA271F03-B031-4CAA-9A95-49A06179296A}" srcOrd="4" destOrd="0" presId="urn:microsoft.com/office/officeart/2005/8/layout/equation1"/>
    <dgm:cxn modelId="{15A08C71-F542-429E-B233-AFAFDCC7E634}" type="presParOf" srcId="{A0301953-E3FF-40C9-A83B-34E4F8F736C4}" destId="{11444948-7824-41D7-B236-9C24933E47C7}" srcOrd="5" destOrd="0" presId="urn:microsoft.com/office/officeart/2005/8/layout/equation1"/>
    <dgm:cxn modelId="{8120744C-E0C4-4545-AF8E-CC7DACFEFFAA}" type="presParOf" srcId="{A0301953-E3FF-40C9-A83B-34E4F8F736C4}" destId="{8097F6F5-3EFA-4272-8574-76054B97D297}" srcOrd="6" destOrd="0" presId="urn:microsoft.com/office/officeart/2005/8/layout/equation1"/>
    <dgm:cxn modelId="{EDA9EC01-E5FD-4301-B1BE-3767583F4375}" type="presParOf" srcId="{A0301953-E3FF-40C9-A83B-34E4F8F736C4}" destId="{628D152F-87D3-427B-8B21-A40EA5A9CF33}" srcOrd="7" destOrd="0" presId="urn:microsoft.com/office/officeart/2005/8/layout/equation1"/>
    <dgm:cxn modelId="{AA64C6FB-D541-4EBF-BF66-771FE5A81F8B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81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96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54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1400" b="1" dirty="0" smtClean="0">
            <a:solidFill>
              <a:schemeClr val="accent6">
                <a:lumMod val="25000"/>
              </a:schemeClr>
            </a:solidFill>
          </a:endParaRP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81 рубль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135</a:t>
          </a:r>
        </a:p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205565" custScaleY="212167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46,67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1400" b="1" dirty="0" smtClean="0">
            <a:solidFill>
              <a:schemeClr val="accent6">
                <a:lumMod val="25000"/>
              </a:schemeClr>
            </a:solidFill>
          </a:endParaRP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70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116,67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188501" custScaleY="180524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185654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0C0DD-E40A-485D-B702-9636F5D44CA4}" type="presOf" srcId="{721D01E9-6EDF-4467-97D1-A123CCA56977}" destId="{FA271F03-B031-4CAA-9A95-49A06179296A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D3B3775-2C6F-4BEB-AFC6-5A6E2FF23712}" type="presOf" srcId="{A9304502-2C3F-4D6A-8C46-2931E0C9A704}" destId="{190F60A8-85FE-46C4-8155-014F5E606585}" srcOrd="0" destOrd="0" presId="urn:microsoft.com/office/officeart/2005/8/layout/equation1"/>
    <dgm:cxn modelId="{5A360C7C-13CD-4796-81DA-2F09E6AE15F9}" type="presOf" srcId="{E2E143C8-905A-4FB3-A0C3-6F056577FD9E}" destId="{4808FD08-84CB-4EFB-AE49-916838E8D945}" srcOrd="0" destOrd="0" presId="urn:microsoft.com/office/officeart/2005/8/layout/equation1"/>
    <dgm:cxn modelId="{2FF214F1-B80E-4A7F-A7FC-E5BB5B096624}" type="presOf" srcId="{1D0547E1-33BD-484D-A320-3B84DFCA9AB2}" destId="{D078EED4-A74C-481C-BF09-C16612F9F6AF}" srcOrd="0" destOrd="0" presId="urn:microsoft.com/office/officeart/2005/8/layout/equation1"/>
    <dgm:cxn modelId="{C3454A4F-E25B-4C18-9127-5C980CF5A62B}" type="presOf" srcId="{044EB8BC-EE81-4519-A6EC-F681D6EE4E4C}" destId="{8097F6F5-3EFA-4272-8574-76054B97D297}" srcOrd="0" destOrd="0" presId="urn:microsoft.com/office/officeart/2005/8/layout/equation1"/>
    <dgm:cxn modelId="{C452650F-4935-4020-A302-B69DFC09848A}" type="presOf" srcId="{218A2302-9A3E-4776-9A5E-512959E54555}" destId="{A0301953-E3FF-40C9-A83B-34E4F8F736C4}" srcOrd="0" destOrd="0" presId="urn:microsoft.com/office/officeart/2005/8/layout/equation1"/>
    <dgm:cxn modelId="{DFE12033-F01F-44E0-A4F3-4AE61B679563}" type="presParOf" srcId="{A0301953-E3FF-40C9-A83B-34E4F8F736C4}" destId="{D078EED4-A74C-481C-BF09-C16612F9F6AF}" srcOrd="0" destOrd="0" presId="urn:microsoft.com/office/officeart/2005/8/layout/equation1"/>
    <dgm:cxn modelId="{F7BE309C-DA0C-4619-A7FB-CBD8AA139BBC}" type="presParOf" srcId="{A0301953-E3FF-40C9-A83B-34E4F8F736C4}" destId="{22466329-2B8D-4835-8C07-7DA1BE9D74EB}" srcOrd="1" destOrd="0" presId="urn:microsoft.com/office/officeart/2005/8/layout/equation1"/>
    <dgm:cxn modelId="{C8455BA4-5EB6-463A-A2CD-AE8869FA7E7B}" type="presParOf" srcId="{A0301953-E3FF-40C9-A83B-34E4F8F736C4}" destId="{4808FD08-84CB-4EFB-AE49-916838E8D945}" srcOrd="2" destOrd="0" presId="urn:microsoft.com/office/officeart/2005/8/layout/equation1"/>
    <dgm:cxn modelId="{FE593E8F-CDFF-45BC-8B86-DB073C612FE3}" type="presParOf" srcId="{A0301953-E3FF-40C9-A83B-34E4F8F736C4}" destId="{1DB25942-1A39-4B70-88BB-69FCA96C204C}" srcOrd="3" destOrd="0" presId="urn:microsoft.com/office/officeart/2005/8/layout/equation1"/>
    <dgm:cxn modelId="{03BD961B-BEB8-41D1-9C04-7D12F0DC7DF2}" type="presParOf" srcId="{A0301953-E3FF-40C9-A83B-34E4F8F736C4}" destId="{FA271F03-B031-4CAA-9A95-49A06179296A}" srcOrd="4" destOrd="0" presId="urn:microsoft.com/office/officeart/2005/8/layout/equation1"/>
    <dgm:cxn modelId="{15A08C71-F542-429E-B233-AFAFDCC7E634}" type="presParOf" srcId="{A0301953-E3FF-40C9-A83B-34E4F8F736C4}" destId="{11444948-7824-41D7-B236-9C24933E47C7}" srcOrd="5" destOrd="0" presId="urn:microsoft.com/office/officeart/2005/8/layout/equation1"/>
    <dgm:cxn modelId="{8120744C-E0C4-4545-AF8E-CC7DACFEFFAA}" type="presParOf" srcId="{A0301953-E3FF-40C9-A83B-34E4F8F736C4}" destId="{8097F6F5-3EFA-4272-8574-76054B97D297}" srcOrd="6" destOrd="0" presId="urn:microsoft.com/office/officeart/2005/8/layout/equation1"/>
    <dgm:cxn modelId="{EDA9EC01-E5FD-4301-B1BE-3767583F4375}" type="presParOf" srcId="{A0301953-E3FF-40C9-A83B-34E4F8F736C4}" destId="{628D152F-87D3-427B-8B21-A40EA5A9CF33}" srcOrd="7" destOrd="0" presId="urn:microsoft.com/office/officeart/2005/8/layout/equation1"/>
    <dgm:cxn modelId="{AA64C6FB-D541-4EBF-BF66-771FE5A81F8B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68458-7942-4905-BCAF-8463DC38EBB1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3">
            <a:shade val="90000"/>
            <a:hueOff val="24841"/>
            <a:satOff val="884"/>
            <a:lumOff val="69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6775E-51EC-4842-B553-5FD66A920055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3">
            <a:shade val="90000"/>
            <a:hueOff val="49682"/>
            <a:satOff val="1768"/>
            <a:lumOff val="138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A1FCA-77C7-4EE3-860E-907DB636DAFA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3">
            <a:shade val="90000"/>
            <a:hueOff val="49682"/>
            <a:satOff val="1768"/>
            <a:lumOff val="138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C3510-4374-43B0-B321-416D8B2C4640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3">
            <a:shade val="90000"/>
            <a:hueOff val="24841"/>
            <a:satOff val="884"/>
            <a:lumOff val="69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647EA-3C70-4F16-8E06-EE38F3FE2CD5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9BCA6-730E-48D3-8E36-9552B1977ABA}">
      <dsp:nvSpPr>
        <dsp:cNvPr id="0" name=""/>
        <dsp:cNvSpPr/>
      </dsp:nvSpPr>
      <dsp:spPr>
        <a:xfrm>
          <a:off x="3295054" y="2328656"/>
          <a:ext cx="2553890" cy="2553890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Проект бюджета Усть-Кутского МО на 20</a:t>
          </a:r>
          <a:r>
            <a:rPr lang="en-US" sz="2000" b="1" kern="1200" dirty="0" smtClean="0">
              <a:solidFill>
                <a:schemeClr val="tx1"/>
              </a:solidFill>
            </a:rPr>
            <a:t>20</a:t>
          </a:r>
          <a:r>
            <a:rPr lang="ru-RU" sz="2000" b="1" kern="1200" dirty="0" smtClean="0">
              <a:solidFill>
                <a:schemeClr val="tx1"/>
              </a:solidFill>
            </a:rPr>
            <a:t> -202</a:t>
          </a:r>
          <a:r>
            <a:rPr lang="en-US" sz="2000" b="1" kern="1200" dirty="0" smtClean="0">
              <a:solidFill>
                <a:schemeClr val="tx1"/>
              </a:solidFill>
            </a:rPr>
            <a:t>2</a:t>
          </a:r>
          <a:r>
            <a:rPr lang="ru-RU" sz="2000" b="1" kern="1200" dirty="0" smtClean="0">
              <a:solidFill>
                <a:schemeClr val="tx1"/>
              </a:solidFill>
            </a:rPr>
            <a:t> гг.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69063" y="2702665"/>
        <a:ext cx="1805872" cy="1805872"/>
      </dsp:txXfrm>
    </dsp:sp>
    <dsp:sp modelId="{0BC413F9-5D4A-4A05-B5EC-879787F117AF}">
      <dsp:nvSpPr>
        <dsp:cNvPr id="0" name=""/>
        <dsp:cNvSpPr/>
      </dsp:nvSpPr>
      <dsp:spPr>
        <a:xfrm>
          <a:off x="3678138" y="865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Бюджетный кодекс РФ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939944" y="262671"/>
        <a:ext cx="1264111" cy="1264111"/>
      </dsp:txXfrm>
    </dsp:sp>
    <dsp:sp modelId="{34BDF70E-9B75-473D-8F65-85B121D4B992}">
      <dsp:nvSpPr>
        <dsp:cNvPr id="0" name=""/>
        <dsp:cNvSpPr/>
      </dsp:nvSpPr>
      <dsp:spPr>
        <a:xfrm>
          <a:off x="6256333" y="187403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Положение о бюджетном процессе в Усть-Кутском МО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18139" y="2135839"/>
        <a:ext cx="1264111" cy="1264111"/>
      </dsp:txXfrm>
    </dsp:sp>
    <dsp:sp modelId="{CEAD73E0-7379-4B1E-A867-6C346853B2E9}">
      <dsp:nvSpPr>
        <dsp:cNvPr id="0" name=""/>
        <dsp:cNvSpPr/>
      </dsp:nvSpPr>
      <dsp:spPr>
        <a:xfrm>
          <a:off x="5271550" y="490488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Основные направления </a:t>
          </a:r>
          <a:r>
            <a:rPr lang="ru-RU" sz="1400" b="1" i="1" kern="1200" dirty="0" smtClean="0">
              <a:solidFill>
                <a:schemeClr val="tx1"/>
              </a:solidFill>
            </a:rPr>
            <a:t>бюджетной</a:t>
          </a:r>
          <a:r>
            <a:rPr lang="ru-RU" sz="1400" b="1" kern="1200" dirty="0" smtClean="0">
              <a:solidFill>
                <a:schemeClr val="tx1"/>
              </a:solidFill>
            </a:rPr>
            <a:t> и </a:t>
          </a:r>
          <a:r>
            <a:rPr lang="ru-RU" sz="1400" b="1" i="1" kern="1200" dirty="0" smtClean="0">
              <a:solidFill>
                <a:schemeClr val="tx1"/>
              </a:solidFill>
            </a:rPr>
            <a:t>налоговой </a:t>
          </a:r>
          <a:r>
            <a:rPr lang="ru-RU" sz="1400" b="1" kern="1200" dirty="0" smtClean="0">
              <a:solidFill>
                <a:schemeClr val="tx1"/>
              </a:solidFill>
            </a:rPr>
            <a:t>политики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533356" y="5166689"/>
        <a:ext cx="1264111" cy="1264111"/>
      </dsp:txXfrm>
    </dsp:sp>
    <dsp:sp modelId="{56AB18C9-6186-48F6-853E-238A9B444BDC}">
      <dsp:nvSpPr>
        <dsp:cNvPr id="0" name=""/>
        <dsp:cNvSpPr/>
      </dsp:nvSpPr>
      <dsp:spPr>
        <a:xfrm>
          <a:off x="2084726" y="490488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Гос. программы Иркутской области, муниципальные программы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346532" y="5166689"/>
        <a:ext cx="1264111" cy="1264111"/>
      </dsp:txXfrm>
    </dsp:sp>
    <dsp:sp modelId="{FA3DED77-4348-4554-B1B0-A0B352503EE2}">
      <dsp:nvSpPr>
        <dsp:cNvPr id="0" name=""/>
        <dsp:cNvSpPr/>
      </dsp:nvSpPr>
      <dsp:spPr>
        <a:xfrm>
          <a:off x="1099943" y="187403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Прогноз социально-экономического развития УКМО на 20</a:t>
          </a:r>
          <a:r>
            <a:rPr lang="en-US" sz="1400" b="1" kern="1200" dirty="0" smtClean="0">
              <a:solidFill>
                <a:schemeClr val="tx1"/>
              </a:solidFill>
            </a:rPr>
            <a:t>20</a:t>
          </a:r>
          <a:r>
            <a:rPr lang="ru-RU" sz="1400" b="1" kern="1200" dirty="0" smtClean="0">
              <a:solidFill>
                <a:schemeClr val="tx1"/>
              </a:solidFill>
            </a:rPr>
            <a:t>-202</a:t>
          </a:r>
          <a:r>
            <a:rPr lang="en-US" sz="1400" b="1" kern="1200" dirty="0" smtClean="0">
              <a:solidFill>
                <a:schemeClr val="tx1"/>
              </a:solidFill>
            </a:rPr>
            <a:t>2</a:t>
          </a:r>
          <a:r>
            <a:rPr lang="ru-RU" sz="1400" b="1" kern="1200" dirty="0" smtClean="0">
              <a:solidFill>
                <a:schemeClr val="tx1"/>
              </a:solidFill>
            </a:rPr>
            <a:t> гг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1361749" y="2135839"/>
        <a:ext cx="1264111" cy="126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70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рублей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25000"/>
                </a:schemeClr>
              </a:solidFill>
            </a:rPr>
            <a:t>85 рублей</a:t>
          </a:r>
          <a:endParaRPr lang="ru-RU" sz="20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81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25000"/>
                </a:schemeClr>
              </a:solidFill>
            </a:rPr>
            <a:t>96 рублей</a:t>
          </a:r>
          <a:endParaRPr lang="ru-RU" sz="20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70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25000"/>
                </a:schemeClr>
              </a:solidFill>
            </a:rPr>
            <a:t>85 рублей</a:t>
          </a:r>
          <a:endParaRPr lang="ru-RU" sz="20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57606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81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74375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932180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072860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48564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67030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932180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07965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48564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25000"/>
                </a:schemeClr>
              </a:solidFill>
            </a:rPr>
            <a:t>96 рублей</a:t>
          </a:r>
          <a:endParaRPr lang="ru-RU" sz="20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670306"/>
        <a:ext cx="811899" cy="891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4230" y="575285"/>
          <a:ext cx="1267631" cy="1308343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54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99870" y="766887"/>
        <a:ext cx="896351" cy="925139"/>
      </dsp:txXfrm>
    </dsp:sp>
    <dsp:sp modelId="{4808FD08-84CB-4EFB-AE49-916838E8D945}">
      <dsp:nvSpPr>
        <dsp:cNvPr id="0" name=""/>
        <dsp:cNvSpPr/>
      </dsp:nvSpPr>
      <dsp:spPr>
        <a:xfrm>
          <a:off x="1318954" y="1019065"/>
          <a:ext cx="357661" cy="357661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66362" y="1155835"/>
        <a:ext cx="262845" cy="84121"/>
      </dsp:txXfrm>
    </dsp:sp>
    <dsp:sp modelId="{FA271F03-B031-4CAA-9A95-49A06179296A}">
      <dsp:nvSpPr>
        <dsp:cNvPr id="0" name=""/>
        <dsp:cNvSpPr/>
      </dsp:nvSpPr>
      <dsp:spPr>
        <a:xfrm>
          <a:off x="1726688" y="584939"/>
          <a:ext cx="1144848" cy="1225914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1400" b="1" kern="1200" dirty="0" smtClean="0">
            <a:solidFill>
              <a:schemeClr val="accent6">
                <a:lumMod val="25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81 рубль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94347" y="764470"/>
        <a:ext cx="809530" cy="866852"/>
      </dsp:txXfrm>
    </dsp:sp>
    <dsp:sp modelId="{8097F6F5-3EFA-4272-8574-76054B97D297}">
      <dsp:nvSpPr>
        <dsp:cNvPr id="0" name=""/>
        <dsp:cNvSpPr/>
      </dsp:nvSpPr>
      <dsp:spPr>
        <a:xfrm>
          <a:off x="2921610" y="1019065"/>
          <a:ext cx="357661" cy="357661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69018" y="1092743"/>
        <a:ext cx="262845" cy="210305"/>
      </dsp:txXfrm>
    </dsp:sp>
    <dsp:sp modelId="{190F60A8-85FE-46C4-8155-014F5E606585}">
      <dsp:nvSpPr>
        <dsp:cNvPr id="0" name=""/>
        <dsp:cNvSpPr/>
      </dsp:nvSpPr>
      <dsp:spPr>
        <a:xfrm>
          <a:off x="3329343" y="584939"/>
          <a:ext cx="1116285" cy="1225914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25000"/>
                </a:schemeClr>
              </a:solidFill>
            </a:rPr>
            <a:t>135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sz="19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92819" y="764470"/>
        <a:ext cx="789333" cy="866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3741" y="658536"/>
          <a:ext cx="1195638" cy="114504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46,67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8838" y="826223"/>
        <a:ext cx="845444" cy="809666"/>
      </dsp:txXfrm>
    </dsp:sp>
    <dsp:sp modelId="{4808FD08-84CB-4EFB-AE49-916838E8D945}">
      <dsp:nvSpPr>
        <dsp:cNvPr id="0" name=""/>
        <dsp:cNvSpPr/>
      </dsp:nvSpPr>
      <dsp:spPr>
        <a:xfrm>
          <a:off x="1247532" y="1014651"/>
          <a:ext cx="367886" cy="367886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96295" y="1155331"/>
        <a:ext cx="270360" cy="86526"/>
      </dsp:txXfrm>
    </dsp:sp>
    <dsp:sp modelId="{FA271F03-B031-4CAA-9A95-49A06179296A}">
      <dsp:nvSpPr>
        <dsp:cNvPr id="0" name=""/>
        <dsp:cNvSpPr/>
      </dsp:nvSpPr>
      <dsp:spPr>
        <a:xfrm>
          <a:off x="1666923" y="568112"/>
          <a:ext cx="1177579" cy="126096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1400" b="1" kern="1200" dirty="0" smtClean="0">
            <a:solidFill>
              <a:schemeClr val="accent6">
                <a:lumMod val="25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70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839375" y="752776"/>
        <a:ext cx="832675" cy="891635"/>
      </dsp:txXfrm>
    </dsp:sp>
    <dsp:sp modelId="{8097F6F5-3EFA-4272-8574-76054B97D297}">
      <dsp:nvSpPr>
        <dsp:cNvPr id="0" name=""/>
        <dsp:cNvSpPr/>
      </dsp:nvSpPr>
      <dsp:spPr>
        <a:xfrm>
          <a:off x="2896007" y="1014651"/>
          <a:ext cx="367886" cy="367886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44770" y="1090436"/>
        <a:ext cx="270360" cy="216316"/>
      </dsp:txXfrm>
    </dsp:sp>
    <dsp:sp modelId="{190F60A8-85FE-46C4-8155-014F5E606585}">
      <dsp:nvSpPr>
        <dsp:cNvPr id="0" name=""/>
        <dsp:cNvSpPr/>
      </dsp:nvSpPr>
      <dsp:spPr>
        <a:xfrm>
          <a:off x="3315398" y="568112"/>
          <a:ext cx="1148199" cy="126096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25000"/>
                </a:schemeClr>
              </a:solidFill>
            </a:rPr>
            <a:t>116,67 рублей</a:t>
          </a:r>
          <a:endParaRPr lang="ru-RU" sz="19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483548" y="752776"/>
        <a:ext cx="811899" cy="89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0.12163</cdr:x>
      <cdr:y>0.01303</cdr:y>
    </cdr:from>
    <cdr:to>
      <cdr:x>0.79425</cdr:x>
      <cdr:y>0.3138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2048" y="39613"/>
          <a:ext cx="2389172" cy="91437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20</a:t>
          </a:r>
          <a:r>
            <a:rPr lang="en-US" sz="1800" dirty="0" smtClean="0"/>
            <a:t>22</a:t>
          </a:r>
          <a:r>
            <a:rPr lang="ru-RU" sz="1800" dirty="0" smtClean="0"/>
            <a:t> год</a:t>
          </a:r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</cdr:x>
      <cdr:y>0</cdr:y>
    </cdr:from>
    <cdr:to>
      <cdr:x>0.68</cdr:x>
      <cdr:y>0.13514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8112" y="0"/>
          <a:ext cx="1440160" cy="681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Обслуживание муниципального долга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0.10744</cdr:x>
      <cdr:y>0.24504</cdr:y>
    </cdr:from>
    <cdr:to>
      <cdr:x>0.21488</cdr:x>
      <cdr:y>0.3308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936121" y="1440160"/>
          <a:ext cx="936122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</a:t>
          </a:r>
          <a:r>
            <a:rPr lang="en-US" sz="1200" b="1" dirty="0" smtClean="0">
              <a:solidFill>
                <a:srgbClr val="002060"/>
              </a:solidFill>
            </a:rPr>
            <a:t>17.7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0.28099</cdr:x>
      <cdr:y>0.17153</cdr:y>
    </cdr:from>
    <cdr:to>
      <cdr:x>0.38017</cdr:x>
      <cdr:y>0.24504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448272" y="1008128"/>
          <a:ext cx="864096" cy="432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002060"/>
              </a:solidFill>
            </a:rPr>
            <a:t>+11.5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0.71901</cdr:x>
      <cdr:y>0.01225</cdr:y>
    </cdr:from>
    <cdr:to>
      <cdr:x>0.9066</cdr:x>
      <cdr:y>0.08576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64696" y="72008"/>
          <a:ext cx="16344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0.75207</cdr:x>
      <cdr:y>0.04901</cdr:y>
    </cdr:from>
    <cdr:to>
      <cdr:x>0.84298</cdr:x>
      <cdr:y>0.12252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552729" y="288032"/>
          <a:ext cx="79208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+4%</a:t>
          </a:r>
          <a:endParaRPr lang="ru-RU" sz="12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0.09917</cdr:x>
      <cdr:y>0.33952</cdr:y>
    </cdr:from>
    <cdr:to>
      <cdr:x>0.20661</cdr:x>
      <cdr:y>0.40078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864065" y="1995437"/>
          <a:ext cx="936121" cy="360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+16,2%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0.28099</cdr:x>
      <cdr:y>0.2415</cdr:y>
    </cdr:from>
    <cdr:to>
      <cdr:x>0.36364</cdr:x>
      <cdr:y>0.31501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448257" y="1419371"/>
          <a:ext cx="720095" cy="4320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</a:t>
          </a:r>
          <a:r>
            <a:rPr lang="en-US" sz="1200" b="1" dirty="0" smtClean="0">
              <a:solidFill>
                <a:srgbClr val="002060"/>
              </a:solidFill>
            </a:rPr>
            <a:t>12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0.09917</cdr:x>
      <cdr:y>0.22785</cdr:y>
    </cdr:from>
    <cdr:to>
      <cdr:x>0.2562</cdr:x>
      <cdr:y>0.27848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7" y="1296144"/>
          <a:ext cx="136815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+2</a:t>
          </a:r>
          <a:r>
            <a:rPr lang="ru-RU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0.44628</cdr:x>
      <cdr:y>0.10127</cdr:y>
    </cdr:from>
    <cdr:to>
      <cdr:x>0.56198</cdr:x>
      <cdr:y>0.2079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888433" y="576064"/>
          <a:ext cx="1008112" cy="606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</a:t>
          </a:r>
          <a:r>
            <a:rPr lang="en-US" b="1" dirty="0" smtClean="0">
              <a:solidFill>
                <a:schemeClr val="tx1"/>
              </a:solidFill>
            </a:rPr>
            <a:t>3.7</a:t>
          </a:r>
          <a:r>
            <a:rPr lang="ru-RU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0.61983</cdr:x>
      <cdr:y>0.08861</cdr:y>
    </cdr:from>
    <cdr:to>
      <cdr:x>0.71901</cdr:x>
      <cdr:y>0.1519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400600" y="504056"/>
          <a:ext cx="864095" cy="360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+4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0.29752</cdr:x>
      <cdr:y>0.11392</cdr:y>
    </cdr:from>
    <cdr:to>
      <cdr:x>0.36364</cdr:x>
      <cdr:y>0.2079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92288" y="648071"/>
          <a:ext cx="576064" cy="534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</a:t>
          </a:r>
          <a:r>
            <a:rPr lang="en-US" b="1" dirty="0" smtClean="0">
              <a:solidFill>
                <a:schemeClr val="tx1"/>
              </a:solidFill>
            </a:rPr>
            <a:t>1</a:t>
          </a:r>
          <a:r>
            <a:rPr lang="ru-RU" b="1" dirty="0" smtClean="0">
              <a:solidFill>
                <a:schemeClr val="tx1"/>
              </a:solidFill>
            </a:rPr>
            <a:t>4%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0.09677</cdr:x>
      <cdr:y>0.1125</cdr:y>
    </cdr:from>
    <cdr:to>
      <cdr:x>0.29839</cdr:x>
      <cdr:y>0.1625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5" y="648072"/>
          <a:ext cx="1800201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1"/>
              </a:solidFill>
            </a:rPr>
            <a:t>-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2.5</a:t>
          </a:r>
          <a:r>
            <a:rPr lang="ru-RU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0.1125</cdr:y>
    </cdr:from>
    <cdr:to>
      <cdr:x>0.41935</cdr:x>
      <cdr:y>0.1875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30397" y="648072"/>
          <a:ext cx="101402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+2.9</a:t>
          </a:r>
          <a:r>
            <a:rPr lang="ru-RU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0.47581</cdr:x>
      <cdr:y>0.1125</cdr:y>
    </cdr:from>
    <cdr:to>
      <cdr:x>0.55645</cdr:x>
      <cdr:y>0.1875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48472" y="648072"/>
          <a:ext cx="7200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0.16935</cdr:x>
      <cdr:y>0.1519</cdr:y>
    </cdr:from>
    <cdr:to>
      <cdr:x>0.26613</cdr:x>
      <cdr:y>0.24051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12169" y="864096"/>
          <a:ext cx="86409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en-US" b="1" dirty="0" smtClean="0">
              <a:solidFill>
                <a:schemeClr val="tx1"/>
              </a:solidFill>
            </a:rPr>
            <a:t>7.6</a:t>
          </a:r>
          <a:r>
            <a:rPr lang="ru-RU" b="1" dirty="0" smtClean="0">
              <a:solidFill>
                <a:schemeClr val="tx1"/>
              </a:solidFill>
            </a:rPr>
            <a:t> 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0.16456</cdr:y>
    </cdr:from>
    <cdr:to>
      <cdr:x>0.43802</cdr:x>
      <cdr:y>0.25316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30396" y="936104"/>
          <a:ext cx="1180681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en-US" b="1" dirty="0" smtClean="0">
              <a:solidFill>
                <a:schemeClr val="tx1"/>
              </a:solidFill>
            </a:rPr>
            <a:t>-13.1</a:t>
          </a:r>
          <a:r>
            <a:rPr lang="ru-RU" b="1" dirty="0" smtClean="0">
              <a:solidFill>
                <a:schemeClr val="tx1"/>
              </a:solidFill>
            </a:rPr>
            <a:t>% 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0.47581</cdr:x>
      <cdr:y>0.27848</cdr:y>
    </cdr:from>
    <cdr:to>
      <cdr:x>0.54032</cdr:x>
      <cdr:y>0.34177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48472" y="1584176"/>
          <a:ext cx="57606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+3.7%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0.62903</cdr:x>
      <cdr:y>0.29114</cdr:y>
    </cdr:from>
    <cdr:to>
      <cdr:x>0.70968</cdr:x>
      <cdr:y>0.37975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16624" y="1656184"/>
          <a:ext cx="720080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+4%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0.76613</cdr:x>
      <cdr:y>0.29114</cdr:y>
    </cdr:from>
    <cdr:to>
      <cdr:x>0.83871</cdr:x>
      <cdr:y>0.36709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840760" y="1656184"/>
          <a:ext cx="648072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+4%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0.1405</cdr:x>
      <cdr:y>0.11027</cdr:y>
    </cdr:from>
    <cdr:to>
      <cdr:x>0.21488</cdr:x>
      <cdr:y>0.36756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224172" y="648072"/>
          <a:ext cx="648071" cy="15121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</a:t>
          </a:r>
          <a:r>
            <a:rPr lang="en-US" b="1" dirty="0" smtClean="0">
              <a:solidFill>
                <a:schemeClr val="tx1"/>
              </a:solidFill>
            </a:rPr>
            <a:t>4.1</a:t>
          </a:r>
          <a:r>
            <a:rPr lang="ru-RU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0.45455</cdr:x>
      <cdr:y>0.13477</cdr:y>
    </cdr:from>
    <cdr:to>
      <cdr:x>0.53719</cdr:x>
      <cdr:y>0.19603</cdr:y>
    </cdr:to>
    <cdr:sp macro="" textlink="">
      <cdr:nvSpPr>
        <cdr:cNvPr id="9" name="Прямоугольник 8"/>
        <cdr:cNvSpPr/>
      </cdr:nvSpPr>
      <cdr:spPr>
        <a:xfrm xmlns:a="http://schemas.openxmlformats.org/drawingml/2006/main" rot="10800000" flipV="1">
          <a:off x="3960438" y="792088"/>
          <a:ext cx="720081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rgbClr val="002060"/>
              </a:solidFill>
            </a:rPr>
            <a:t>-13.4</a:t>
          </a:r>
          <a:r>
            <a:rPr lang="ru-RU" b="1" dirty="0" smtClean="0">
              <a:solidFill>
                <a:srgbClr val="002060"/>
              </a:solidFill>
            </a:rPr>
            <a:t>%</a:t>
          </a:r>
          <a:endParaRPr lang="ru-RU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0.59504</cdr:x>
      <cdr:y>0.13477</cdr:y>
    </cdr:from>
    <cdr:to>
      <cdr:x>0.67769</cdr:x>
      <cdr:y>0.20828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84576" y="792080"/>
          <a:ext cx="720079" cy="432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+1.2%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0.7438</cdr:x>
      <cdr:y>0.04901</cdr:y>
    </cdr:from>
    <cdr:to>
      <cdr:x>0.8347</cdr:x>
      <cdr:y>0.12252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480720" y="288032"/>
          <a:ext cx="791994" cy="432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+2.2%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0.28099</cdr:x>
      <cdr:y>0.09802</cdr:y>
    </cdr:from>
    <cdr:to>
      <cdr:x>0.38017</cdr:x>
      <cdr:y>0.14702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448272" y="576064"/>
          <a:ext cx="864137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+18.4%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0.49383</cdr:x>
      <cdr:y>0.94737</cdr:y>
    </cdr:from>
    <cdr:to>
      <cdr:x>0.91358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0" y="5184576"/>
          <a:ext cx="1224136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i="1" dirty="0" smtClean="0">
              <a:solidFill>
                <a:schemeClr val="tx1"/>
              </a:solidFill>
            </a:rPr>
            <a:t>38 395,1</a:t>
          </a:r>
          <a:endParaRPr lang="ru-RU" b="1" i="1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0.46988</cdr:y>
    </cdr:from>
    <cdr:to>
      <cdr:x>0.30671</cdr:x>
      <cdr:y>0.55421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-133672" y="2808312"/>
          <a:ext cx="2763558" cy="50401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100%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от родительской платы 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0.34873</cdr:x>
      <cdr:y>0.44578</cdr:y>
    </cdr:from>
    <cdr:to>
      <cdr:x>0.61399</cdr:x>
      <cdr:y>0.54216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142184" y="2664296"/>
          <a:ext cx="2390079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50%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0.68438</cdr:x>
      <cdr:y>0.44578</cdr:y>
    </cdr:from>
    <cdr:to>
      <cdr:x>0.95328</cdr:x>
      <cdr:y>0.54216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166520" y="2664296"/>
          <a:ext cx="2422877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30%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0.62651</cdr:y>
    </cdr:from>
    <cdr:to>
      <cdr:x>0.28184</cdr:x>
      <cdr:y>1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-133672" y="3744440"/>
          <a:ext cx="2539471" cy="22322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Дети-инвалиды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Дети-сироты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Дети, оставшиеся без попечения родителей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 с туберкулезной интоксикацией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0.33275</cdr:x>
      <cdr:y>0.61446</cdr:y>
    </cdr:from>
    <cdr:to>
      <cdr:x>0.58972</cdr:x>
      <cdr:y>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998168" y="3672421"/>
          <a:ext cx="2315384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Родители, имеющие трех и более детей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0.6684</cdr:x>
      <cdr:y>0.61446</cdr:y>
    </cdr:from>
    <cdr:to>
      <cdr:x>0.95602</cdr:x>
      <cdr:y>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022504" y="3672421"/>
          <a:ext cx="2591550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200" dirty="0" smtClean="0"/>
            <a:t>       </a:t>
          </a:r>
          <a:r>
            <a:rPr lang="en-US" sz="1200" dirty="0" smtClean="0"/>
            <a:t>         </a:t>
          </a:r>
          <a:r>
            <a:rPr lang="ru-RU" sz="1200" b="1" dirty="0" smtClean="0"/>
            <a:t>Родители – инвалиды 1 </a:t>
          </a:r>
          <a:r>
            <a:rPr lang="en-US" sz="1200" b="1" dirty="0" smtClean="0"/>
            <a:t> </a:t>
          </a:r>
          <a:r>
            <a:rPr lang="ru-RU" sz="1200" b="1" dirty="0" smtClean="0"/>
            <a:t>группы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  Одинокие матери и отцы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Одинокие матери и отцы,                получающие пенсию по случаю потери кормильца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Младший обслуживающий персонал МДОУ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0.06252</cdr:x>
      <cdr:y>0.55422</cdr:y>
    </cdr:from>
    <cdr:to>
      <cdr:x>0.21437</cdr:x>
      <cdr:y>0.62651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563285" y="3312368"/>
          <a:ext cx="1368219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65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0.38869</cdr:x>
      <cdr:y>0.54217</cdr:y>
    </cdr:from>
    <cdr:to>
      <cdr:x>0.55448</cdr:x>
      <cdr:y>0.61446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3502224" y="3240360"/>
          <a:ext cx="1493822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90 ребенок</a:t>
          </a:r>
          <a:endParaRPr lang="ru-RU" b="1" dirty="0"/>
        </a:p>
      </cdr:txBody>
    </cdr:sp>
  </cdr:relSizeAnchor>
  <cdr:relSizeAnchor xmlns:cdr="http://schemas.openxmlformats.org/drawingml/2006/chartDrawing">
    <cdr:from>
      <cdr:x>0.75631</cdr:x>
      <cdr:y>0.53726</cdr:y>
    </cdr:from>
    <cdr:to>
      <cdr:x>0.90552</cdr:x>
      <cdr:y>0.61902</cdr:y>
    </cdr:to>
    <cdr:sp macro="" textlink="">
      <cdr:nvSpPr>
        <cdr:cNvPr id="21" name="Овал 20"/>
        <cdr:cNvSpPr/>
      </cdr:nvSpPr>
      <cdr:spPr>
        <a:xfrm xmlns:a="http://schemas.openxmlformats.org/drawingml/2006/main">
          <a:off x="6814592" y="3312368"/>
          <a:ext cx="1344431" cy="50405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ru-RU" b="1" dirty="0" smtClean="0"/>
            <a:t>50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0.39668</cdr:x>
      <cdr:y>0.69879</cdr:y>
    </cdr:from>
    <cdr:to>
      <cdr:x>0.72434</cdr:x>
      <cdr:y>0.98108</cdr:y>
    </cdr:to>
    <cdr:sp macro="" textlink="">
      <cdr:nvSpPr>
        <cdr:cNvPr id="23" name="Овал 22"/>
        <cdr:cNvSpPr/>
      </cdr:nvSpPr>
      <cdr:spPr>
        <a:xfrm xmlns:a="http://schemas.openxmlformats.org/drawingml/2006/main">
          <a:off x="3574217" y="4308253"/>
          <a:ext cx="2952324" cy="17404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При условии, если совокупный доход семьи на одного члена семьи не превышает установленной по Иркутской области величины прожиточного минимума</a:t>
          </a:r>
          <a:endParaRPr lang="ru-RU" dirty="0"/>
        </a:p>
      </cdr:txBody>
    </cdr:sp>
  </cdr:relSizeAnchor>
  <cdr:relSizeAnchor xmlns:cdr="http://schemas.openxmlformats.org/drawingml/2006/chartDrawing">
    <cdr:from>
      <cdr:x>0.02107</cdr:x>
      <cdr:y>0.02316</cdr:y>
    </cdr:from>
    <cdr:to>
      <cdr:x>0.22086</cdr:x>
      <cdr:y>0.36207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9856" y="142786"/>
          <a:ext cx="1800200" cy="20894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Родительская плата</a:t>
          </a:r>
        </a:p>
        <a:p xmlns:a="http://schemas.openxmlformats.org/drawingml/2006/main">
          <a:pPr algn="ctr"/>
          <a:endParaRPr lang="ru-RU" sz="1800" b="1" dirty="0" smtClean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58 143,1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0.74832</cdr:x>
      <cdr:y>0.02316</cdr:y>
    </cdr:from>
    <cdr:to>
      <cdr:x>0.92414</cdr:x>
      <cdr:y>0.37375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42584" y="142786"/>
          <a:ext cx="1584176" cy="2161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Средства местного бюджета</a:t>
          </a: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2 193,8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0.30078</cdr:x>
      <cdr:y>0.28031</cdr:y>
    </cdr:from>
    <cdr:to>
      <cdr:x>0.75631</cdr:x>
      <cdr:y>0.4555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2710136" y="1728192"/>
          <a:ext cx="4104456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0.63643</cdr:x>
      <cdr:y>0.31535</cdr:y>
    </cdr:from>
    <cdr:to>
      <cdr:x>0.78028</cdr:x>
      <cdr:y>0.46718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5734472" y="1944216"/>
          <a:ext cx="1296144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0.82024</cdr:x>
      <cdr:y>0.30367</cdr:y>
    </cdr:from>
    <cdr:to>
      <cdr:x>0.82024</cdr:x>
      <cdr:y>0.42046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>
          <a:off x="7390656" y="1872208"/>
          <a:ext cx="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81EB-9959-46E2-8F2B-E085A4678A24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3FA46-A686-4FDF-9994-A52659C16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6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4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1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7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56ED0E-B4B0-4A9A-BA12-2046E7C5612E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-ukmo.r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394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ПРОЕКТУ решениЯ думы  Усть-кутского муниципального образования «о бюджете усть-кутского муниципального образования на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 и на плановый период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 202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годов»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200800" cy="12104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Бюджет для граждан               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2" name="Picture 7" descr="C:\Users\BUDJ3\Desktop\фото Усть-Кута\семья  23 тыс изображений найдено в Яндекс.Картинках_files\i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38315"/>
            <a:ext cx="258774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krestianin.ru/sites/default/files/title_image/2015-04/shutterstock_24497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277"/>
            <a:ext cx="2807139" cy="18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babyzzz.ru/wp-content/uploads/2016/06/57653951c89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8"/>
            <a:ext cx="2881474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megastroyka.com.ua/img_post/2016-05-19_Udobnyy-sposob-poiska-klientov-stroitelnymi-kompaniya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3" y="116632"/>
            <a:ext cx="25654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trmo.ru/media/press_center/news/v100556021_m_2185_ef40e6e5a484979c435a5ce22c5158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" y="3470782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rrnews.ru/sites/default/files/styles/body_main_img_720/public/news/12-2013/uchitel_0.jpg?itok=9Px0WDJ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8990"/>
            <a:ext cx="2964153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12428424"/>
              </p:ext>
            </p:extLst>
          </p:nvPr>
        </p:nvGraphicFramePr>
        <p:xfrm>
          <a:off x="107504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Налог, взимаемый в связи с применением упрощённой системы налогообложения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1484784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+4%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36661127"/>
              </p:ext>
            </p:extLst>
          </p:nvPr>
        </p:nvGraphicFramePr>
        <p:xfrm>
          <a:off x="107504" y="836712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единого налога на вмененный доход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государственной пошлины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1747500"/>
              </p:ext>
            </p:extLst>
          </p:nvPr>
        </p:nvGraphicFramePr>
        <p:xfrm>
          <a:off x="107504" y="980728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1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686800" cy="574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неналоговых доходов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46942594"/>
              </p:ext>
            </p:extLst>
          </p:nvPr>
        </p:nvGraphicFramePr>
        <p:xfrm>
          <a:off x="107504" y="908720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8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686800" cy="532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Динамика безвозмездных поступлений 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06107082"/>
              </p:ext>
            </p:extLst>
          </p:nvPr>
        </p:nvGraphicFramePr>
        <p:xfrm>
          <a:off x="0" y="908720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0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Динамика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Распределения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Расходов бюджета Усть-Кутского муниципального образования по видам расходов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711193"/>
              </p:ext>
            </p:extLst>
          </p:nvPr>
        </p:nvGraphicFramePr>
        <p:xfrm>
          <a:off x="0" y="1196752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9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95074311"/>
              </p:ext>
            </p:extLst>
          </p:nvPr>
        </p:nvGraphicFramePr>
        <p:xfrm>
          <a:off x="107504" y="1196752"/>
          <a:ext cx="90364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2"/>
            <a:ext cx="79928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Распределение дотаций на выравнивание бюджетной обеспеченности поселений на 20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год (тыс. руб.)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684" y="5947738"/>
            <a:ext cx="26642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Общий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объем дотации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71 312,0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6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vezdehod.ru/wp-content/uploads/2017/09/8fa10851b1c8f94c282d8fb366b8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4231673"/>
            <a:ext cx="3960440" cy="2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DJ3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8720"/>
            <a:ext cx="4896266" cy="5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co-ekb.ru/images/pages/transport/paz-32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980728"/>
            <a:ext cx="3750526" cy="25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-233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Субсидирование пассажирских перевозок в границах муниципального района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674" y="5805264"/>
            <a:ext cx="1872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720</a:t>
            </a:r>
            <a:r>
              <a:rPr lang="ru-RU" b="1" dirty="0" smtClean="0">
                <a:solidFill>
                  <a:schemeClr val="tx1"/>
                </a:solidFill>
              </a:rPr>
              <a:t>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849" y="2953318"/>
            <a:ext cx="145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1 617,3 </a:t>
            </a:r>
            <a:r>
              <a:rPr lang="ru-RU" sz="1600" b="1" dirty="0" smtClean="0">
                <a:solidFill>
                  <a:schemeClr val="tx1"/>
                </a:solidFill>
              </a:rPr>
              <a:t>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5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на обеспечение бесплатного питания учащихся из многодетных и малоимущих семей, посещающих общеобразовательные организации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89832758"/>
              </p:ext>
            </p:extLst>
          </p:nvPr>
        </p:nvGraphicFramePr>
        <p:xfrm>
          <a:off x="77837" y="4581128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16" y="1049942"/>
            <a:ext cx="6172310" cy="376014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293096"/>
            <a:ext cx="2808312" cy="5040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7-10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2748" y="4293096"/>
            <a:ext cx="2861700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44088254"/>
              </p:ext>
            </p:extLst>
          </p:nvPr>
        </p:nvGraphicFramePr>
        <p:xfrm>
          <a:off x="4698908" y="4528649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82113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6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БЮДЖЕТНЫЕ ИНВЕСТИЦИИ УСТЬ-КУТСКОГО МУНИЦИПАЛЬНОГО ОБРАЗОВАНИЯНА 2020-2022 ГОДЫ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6" descr="http://www.evrogroup.ru/images/school/school_1775/prj/school_1775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0" y="620688"/>
            <a:ext cx="5337680" cy="230425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908720"/>
            <a:ext cx="2304256" cy="1490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Строительство школы в п. Мостоодряд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19,6 млн.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ever138.ru/public/images/upload/image6481177943_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348604" cy="216726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2924944"/>
            <a:ext cx="2520280" cy="1463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Реконструкция здания роддома </a:t>
            </a:r>
            <a:r>
              <a:rPr lang="ru-RU" sz="2000" b="1" dirty="0" smtClean="0">
                <a:solidFill>
                  <a:schemeClr val="tx1"/>
                </a:solidFill>
              </a:rPr>
              <a:t>30 млн.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2535"/>
            <a:ext cx="5441476" cy="2462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5445225"/>
            <a:ext cx="2592288" cy="1346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Строительство плавательного бассейна  (ФОК)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20,4 млн. рублей</a:t>
            </a:r>
            <a:r>
              <a:rPr lang="ru-RU" sz="1400" b="1" dirty="0" smtClean="0">
                <a:solidFill>
                  <a:schemeClr val="tx1"/>
                </a:solidFill>
              </a:rPr>
              <a:t> (без учета областных)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89753047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076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Направление расходов бюджета в сравнении с общим объемом расходов, запланированных на 2020 год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7149779"/>
              </p:ext>
            </p:extLst>
          </p:nvPr>
        </p:nvGraphicFramePr>
        <p:xfrm>
          <a:off x="251520" y="1340769"/>
          <a:ext cx="8892480" cy="532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4456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-171400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на 2020 год по разделам 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8106802"/>
              </p:ext>
            </p:extLst>
          </p:nvPr>
        </p:nvGraphicFramePr>
        <p:xfrm>
          <a:off x="-180528" y="764704"/>
          <a:ext cx="93245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779978"/>
              </p:ext>
            </p:extLst>
          </p:nvPr>
        </p:nvGraphicFramePr>
        <p:xfrm>
          <a:off x="3779912" y="2708920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7984" y="1844824"/>
            <a:ext cx="3600400" cy="11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Бюджет Усть-Кутского муниципального образования – социально-ориентированный бюджет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6492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2020 год по функциональной структуре (тыс. руб.)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34459403"/>
              </p:ext>
            </p:extLst>
          </p:nvPr>
        </p:nvGraphicFramePr>
        <p:xfrm>
          <a:off x="-36512" y="908720"/>
          <a:ext cx="4248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6309320"/>
            <a:ext cx="1872208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190 987,2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61604544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smtClean="0">
                <a:solidFill>
                  <a:schemeClr val="accent3">
                    <a:lumMod val="50000"/>
                  </a:schemeClr>
                </a:solidFill>
              </a:rPr>
              <a:t>на 2020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(тыс. руб.)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86134339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38272557"/>
              </p:ext>
            </p:extLst>
          </p:nvPr>
        </p:nvGraphicFramePr>
        <p:xfrm>
          <a:off x="323528" y="980728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013278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Расходы по переданным полномочиям </a:t>
            </a:r>
            <a:r>
              <a:rPr lang="ru-RU" sz="1600" b="1" dirty="0" smtClean="0">
                <a:solidFill>
                  <a:schemeClr val="tx1"/>
                </a:solidFill>
              </a:rPr>
              <a:t>субъекта </a:t>
            </a: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2020 </a:t>
            </a:r>
            <a:r>
              <a:rPr lang="ru-RU" sz="1600" b="1" dirty="0">
                <a:solidFill>
                  <a:schemeClr val="tx1"/>
                </a:solidFill>
              </a:rPr>
              <a:t>году по подразделу 01 13 </a:t>
            </a:r>
            <a:r>
              <a:rPr lang="ru-RU" sz="1600" b="1" dirty="0" smtClean="0">
                <a:solidFill>
                  <a:schemeClr val="tx1"/>
                </a:solidFill>
              </a:rPr>
              <a:t>«Другие </a:t>
            </a:r>
            <a:r>
              <a:rPr lang="ru-RU" sz="1600" b="1" dirty="0">
                <a:solidFill>
                  <a:schemeClr val="tx1"/>
                </a:solidFill>
              </a:rPr>
              <a:t>общегосударственные </a:t>
            </a:r>
            <a:r>
              <a:rPr lang="ru-RU" sz="1600" b="1" dirty="0" smtClean="0">
                <a:solidFill>
                  <a:schemeClr val="tx1"/>
                </a:solidFill>
              </a:rPr>
              <a:t>вопросы»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8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структуре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239348"/>
              </p:ext>
            </p:extLst>
          </p:nvPr>
        </p:nvGraphicFramePr>
        <p:xfrm>
          <a:off x="107504" y="980728"/>
          <a:ext cx="2916324" cy="545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92467871"/>
              </p:ext>
            </p:extLst>
          </p:nvPr>
        </p:nvGraphicFramePr>
        <p:xfrm>
          <a:off x="5940152" y="951545"/>
          <a:ext cx="30963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7597409"/>
              </p:ext>
            </p:extLst>
          </p:nvPr>
        </p:nvGraphicFramePr>
        <p:xfrm>
          <a:off x="3023828" y="980728"/>
          <a:ext cx="34923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60032" y="6093296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17 623,2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6093296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7 083,3</a:t>
            </a:r>
            <a:endParaRPr lang="ru-RU" sz="11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vezdehod.ru/wp-content/uploads/2017/09/8fa10851b1c8f94c282d8fb366b8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4231673"/>
            <a:ext cx="3960440" cy="2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DJ3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8720"/>
            <a:ext cx="4896266" cy="5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co-ekb.ru/images/pages/transport/paz-32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980728"/>
            <a:ext cx="3750526" cy="25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-233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Субсидирование пассажирских перевозок в границах муниципального района на 2020 год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674" y="5805264"/>
            <a:ext cx="1872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720</a:t>
            </a:r>
            <a:r>
              <a:rPr lang="ru-RU" b="1" dirty="0" smtClean="0">
                <a:solidFill>
                  <a:schemeClr val="tx1"/>
                </a:solidFill>
              </a:rPr>
              <a:t>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849" y="2953318"/>
            <a:ext cx="145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1 617,3 </a:t>
            </a:r>
            <a:r>
              <a:rPr lang="ru-RU" sz="1600" b="1" dirty="0" smtClean="0">
                <a:solidFill>
                  <a:schemeClr val="tx1"/>
                </a:solidFill>
              </a:rPr>
              <a:t>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558" y="674505"/>
            <a:ext cx="194421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Маршрут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«г. Усть-Кут- п. Казарки»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30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611560" y="31516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Жилищно-коммунальное хозяйство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2239"/>
            <a:ext cx="3960441" cy="3155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338641"/>
            <a:ext cx="4699871" cy="31570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1255" y="4686058"/>
            <a:ext cx="331236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Вакуумная машина малой ёмкости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2 124,0 тыс. рублей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00090" y="4686058"/>
            <a:ext cx="3132349" cy="1191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Мини-погрузчик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1 300, 0 тыс. рублей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8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72007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90155805"/>
              </p:ext>
            </p:extLst>
          </p:nvPr>
        </p:nvGraphicFramePr>
        <p:xfrm>
          <a:off x="0" y="764704"/>
          <a:ext cx="59401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04402856"/>
              </p:ext>
            </p:extLst>
          </p:nvPr>
        </p:nvGraphicFramePr>
        <p:xfrm>
          <a:off x="4139952" y="908720"/>
          <a:ext cx="48965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9692" y="5854774"/>
            <a:ext cx="1800200" cy="5535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1 738 768,7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6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БЮДЖЕТНЫЕ ИНВЕСТИЦИИ УСТЬ-КУТСКОГО МУНИЦИПАЛЬНОГО ОБРАЗОВАНИЯ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2020-2022 ГОДЫ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6" descr="http://www.evrogroup.ru/images/school/school_1775/prj/school_1775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5337680" cy="296388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908720"/>
            <a:ext cx="2304256" cy="1490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Строительство школы в п. Мостоодряд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19,6 млн.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ever138.ru/public/images/upload/image6481177943_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3" y="3861048"/>
            <a:ext cx="4536504" cy="288948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4869160"/>
            <a:ext cx="2952328" cy="1463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Реконструкция здания роддома </a:t>
            </a:r>
            <a:endParaRPr lang="en-US" sz="1400" b="1" smtClean="0">
              <a:solidFill>
                <a:schemeClr val="tx1"/>
              </a:solidFill>
            </a:endParaRPr>
          </a:p>
          <a:p>
            <a:pPr algn="ctr"/>
            <a:r>
              <a:rPr lang="ru-RU" sz="2000" b="1" smtClean="0">
                <a:solidFill>
                  <a:schemeClr val="tx1"/>
                </a:solidFill>
              </a:rPr>
              <a:t>30 </a:t>
            </a:r>
            <a:r>
              <a:rPr lang="ru-RU" sz="2000" b="1" dirty="0" smtClean="0">
                <a:solidFill>
                  <a:schemeClr val="tx1"/>
                </a:solidFill>
              </a:rPr>
              <a:t>млн.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15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91156430"/>
              </p:ext>
            </p:extLst>
          </p:nvPr>
        </p:nvGraphicFramePr>
        <p:xfrm>
          <a:off x="0" y="1196975"/>
          <a:ext cx="441166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452467"/>
              </p:ext>
            </p:extLst>
          </p:nvPr>
        </p:nvGraphicFramePr>
        <p:xfrm>
          <a:off x="4067944" y="1340768"/>
          <a:ext cx="48965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5949280"/>
            <a:ext cx="172819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120 057,2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Основные характеристики бюджета Усть-Кутского муниципального образования (тыс. руб.)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87538"/>
              </p:ext>
            </p:extLst>
          </p:nvPr>
        </p:nvGraphicFramePr>
        <p:xfrm>
          <a:off x="2051719" y="1208238"/>
          <a:ext cx="6984775" cy="563074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150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72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ожидаемое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516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819 538.0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158 926.9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433 655.8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2 371 638.0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316 967.3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358 344.0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069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757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337.0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169 310.2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444 037.1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2 461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946.3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372 529.0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415 952.3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935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Дефицит/Профицит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10 383.2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381.3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308.3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561.7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608.3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8" name="Picture 4" descr="http://pravdaurfo.ru/sites/default/files/34sokrash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" y="3329261"/>
            <a:ext cx="1987753" cy="1695400"/>
          </a:xfrm>
          <a:prstGeom prst="rect">
            <a:avLst/>
          </a:prstGeom>
          <a:noFill/>
        </p:spPr>
      </p:pic>
      <p:pic>
        <p:nvPicPr>
          <p:cNvPr id="1030" name="Picture 6" descr="http://mosreg.ru/upload/iblock/d0f/r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" y="1208237"/>
            <a:ext cx="1987753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best.com/cliparts/Mdi/7xd/Mdi7xdkc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8" y="5038779"/>
            <a:ext cx="198775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40136989"/>
              </p:ext>
            </p:extLst>
          </p:nvPr>
        </p:nvGraphicFramePr>
        <p:xfrm>
          <a:off x="107504" y="836712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77618309"/>
              </p:ext>
            </p:extLst>
          </p:nvPr>
        </p:nvGraphicFramePr>
        <p:xfrm>
          <a:off x="4644008" y="908720"/>
          <a:ext cx="4392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6165304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79 345.0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4767" y="1745126"/>
            <a:ext cx="1510613" cy="8863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695</a:t>
            </a:r>
            <a:r>
              <a:rPr lang="ru-RU" b="1" dirty="0" smtClean="0">
                <a:solidFill>
                  <a:schemeClr val="tx1"/>
                </a:solidFill>
              </a:rPr>
              <a:t>,0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6318" y="5092606"/>
            <a:ext cx="1527596" cy="10006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2 000,0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736164"/>
            <a:ext cx="5051268" cy="868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Социальные выплаты почетным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гражданам Усть-Кутского района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5013176"/>
            <a:ext cx="478802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МП «Поддержка социально ориентированных некоммерческих организаций в Усть-Кутском муниципальном образовании на 2018-2020 годы»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BUDJ3\Desktop\Новая папка (3)\fKopija_File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3252"/>
            <a:ext cx="1162472" cy="15593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amugim.edumsko.ru/uploads/3000/2615/section/374406/socim.png?1497611544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5013175"/>
            <a:ext cx="2332221" cy="130954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BUDJ3\Desktop\Новая папка (3)\aa09f1b01bc27ff38545fac27925efac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3267067"/>
            <a:ext cx="2332221" cy="16020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55380" y="3325112"/>
            <a:ext cx="4680520" cy="65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Предоставление гражданам субсидий на оплату жилых помещений  коммунальных услуг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2888" y="3450581"/>
            <a:ext cx="1510613" cy="8852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 </a:t>
            </a:r>
            <a:r>
              <a:rPr lang="en-US" b="1" dirty="0" smtClean="0">
                <a:solidFill>
                  <a:schemeClr val="tx1"/>
                </a:solidFill>
              </a:rPr>
              <a:t>150.8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eao.ru/upload/medialibrary/e08/e085cee7ed806b11d775225b5c8b8f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751" y="1510183"/>
            <a:ext cx="2467314" cy="16126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td0.mycdn.me/image?id=869294319405&amp;t=20&amp;plc=WEB&amp;tkn=*_UWiQMhEDAxOx_1om6gHnu_n5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" y="3140967"/>
            <a:ext cx="2499555" cy="16561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62764" y="1719865"/>
            <a:ext cx="1599611" cy="9896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3 160</a:t>
            </a:r>
            <a:r>
              <a:rPr lang="ru-RU" sz="2400" b="1" dirty="0" smtClean="0">
                <a:solidFill>
                  <a:schemeClr val="tx1"/>
                </a:solidFill>
              </a:rPr>
              <a:t>,0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62764" y="343023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231.0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4516" y="1628800"/>
            <a:ext cx="4974269" cy="121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«Привлечение врачебных кадров в медицинское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ru-RU" sz="1400" b="1" dirty="0" smtClean="0">
                <a:solidFill>
                  <a:schemeClr val="tx1"/>
                </a:solidFill>
              </a:rPr>
              <a:t>организации, расположенные на территории Усть-Кутского муниципального образования» на 2019-2021 годы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375123"/>
            <a:ext cx="4508443" cy="135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«Обеспечение педагогическими кадрами муниципальных образовательных организаций Усть-Кутского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4450"/>
            <a:ext cx="8686800" cy="863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smtClean="0">
                <a:solidFill>
                  <a:schemeClr val="accent3">
                    <a:lumMod val="50000"/>
                  </a:schemeClr>
                </a:solidFill>
              </a:rPr>
              <a:t> на 20</a:t>
            </a:r>
            <a:r>
              <a:rPr lang="en-US" sz="160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ru-RU" sz="1600" smtClean="0">
                <a:solidFill>
                  <a:schemeClr val="accent3">
                    <a:lumMod val="50000"/>
                  </a:schemeClr>
                </a:solidFill>
              </a:rPr>
              <a:t> год по функциональной структуре  (тыс. руб.)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0" y="4815284"/>
            <a:ext cx="2499556" cy="192608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762764" y="509917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560.0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6408" y="4815284"/>
            <a:ext cx="4508443" cy="1638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«Старшему поколению – активное долголетие на территории </a:t>
            </a:r>
            <a:r>
              <a:rPr lang="ru-RU" sz="1400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sz="1400" b="1" dirty="0" smtClean="0">
                <a:solidFill>
                  <a:schemeClr val="tx1"/>
                </a:solidFill>
              </a:rPr>
              <a:t>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5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на обеспечение бесплатного питания учащихся из многодетных и малоимущих семей, посещающих общеобразовательные организации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95365311"/>
              </p:ext>
            </p:extLst>
          </p:nvPr>
        </p:nvGraphicFramePr>
        <p:xfrm>
          <a:off x="77837" y="4581128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9962"/>
            <a:ext cx="5931320" cy="361333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293096"/>
            <a:ext cx="2808312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7-10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2748" y="4293096"/>
            <a:ext cx="2861700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89233838"/>
              </p:ext>
            </p:extLst>
          </p:nvPr>
        </p:nvGraphicFramePr>
        <p:xfrm>
          <a:off x="4698908" y="4528649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201842" y="1772816"/>
            <a:ext cx="1273814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15 963,0</a:t>
            </a:r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39912" y="1760328"/>
            <a:ext cx="1224576" cy="116461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3 967,7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1296144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Областной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7456" y="1039962"/>
            <a:ext cx="1069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Местный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99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в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году  на обеспечение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бесплатным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двухразовым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питанием обучающихся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с ограниченными возможностями здоровья </a:t>
            </a: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7804" y="1196752"/>
            <a:ext cx="34563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9 274,3 тыс. рублей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31740" y="1652030"/>
            <a:ext cx="1152128" cy="4448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1664804"/>
            <a:ext cx="1008112" cy="4320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068" y="2108466"/>
            <a:ext cx="3066549" cy="765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Областной бюджет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7 697,7 тыс. рублей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096852"/>
            <a:ext cx="2520280" cy="789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Местный бюджет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1 576,6 тыс. рублей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9307" y="3458371"/>
            <a:ext cx="3858637" cy="861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7-10 лет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468897307"/>
              </p:ext>
            </p:extLst>
          </p:nvPr>
        </p:nvGraphicFramePr>
        <p:xfrm>
          <a:off x="4697120" y="4365104"/>
          <a:ext cx="4446880" cy="239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34800" y="3458371"/>
            <a:ext cx="3269647" cy="9333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147601903"/>
              </p:ext>
            </p:extLst>
          </p:nvPr>
        </p:nvGraphicFramePr>
        <p:xfrm>
          <a:off x="77837" y="4416187"/>
          <a:ext cx="4463988" cy="239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081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34590278"/>
              </p:ext>
            </p:extLst>
          </p:nvPr>
        </p:nvGraphicFramePr>
        <p:xfrm>
          <a:off x="3964385" y="908720"/>
          <a:ext cx="51845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4625"/>
            <a:ext cx="8686800" cy="79085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 из районного бюджета  в 2020 году на питание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 детских дошкольных учреждениях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0974495"/>
              </p:ext>
            </p:extLst>
          </p:nvPr>
        </p:nvGraphicFramePr>
        <p:xfrm>
          <a:off x="133672" y="692696"/>
          <a:ext cx="901032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BUDJ3\Desktop\Новая папка (3)\26894_6092c54193c200e37f3d8ab5a6584844 - копи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5482"/>
            <a:ext cx="4104456" cy="25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107504" y="836712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/>
          </p:nvPr>
        </p:nvGraphicFramePr>
        <p:xfrm>
          <a:off x="4644008" y="908720"/>
          <a:ext cx="4392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6165304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79 345.0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52348140"/>
              </p:ext>
            </p:extLst>
          </p:nvPr>
        </p:nvGraphicFramePr>
        <p:xfrm>
          <a:off x="0" y="1196752"/>
          <a:ext cx="4716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40451842"/>
              </p:ext>
            </p:extLst>
          </p:nvPr>
        </p:nvGraphicFramePr>
        <p:xfrm>
          <a:off x="4788024" y="1196752"/>
          <a:ext cx="46085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1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UDJ3\Desktop\Новая папка (3)\razmetka-sportivnoy-ploshad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" y="3501008"/>
            <a:ext cx="57628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3590489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Устройство спортивных площадок в 3-х  микрорайонах города ( РЭБ, Бетонный, Карабах)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12 000,0 тыс. рублей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7" y="125000"/>
            <a:ext cx="5652120" cy="33228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52120" y="1124744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Строительство физкультурно-оздоровительного центра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69 044,4тыс. рублей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930191"/>
            <a:ext cx="3419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Разработка ПСД для строительства 8 спортивных площадок в разных микрорайонах города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9 600,0 тыс.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7289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31391634"/>
              </p:ext>
            </p:extLst>
          </p:nvPr>
        </p:nvGraphicFramePr>
        <p:xfrm>
          <a:off x="107504" y="1196752"/>
          <a:ext cx="28803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1837531"/>
              </p:ext>
            </p:extLst>
          </p:nvPr>
        </p:nvGraphicFramePr>
        <p:xfrm>
          <a:off x="6228184" y="1268760"/>
          <a:ext cx="2915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76425382"/>
              </p:ext>
            </p:extLst>
          </p:nvPr>
        </p:nvGraphicFramePr>
        <p:xfrm>
          <a:off x="2555776" y="1124744"/>
          <a:ext cx="36004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0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700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показатели социально-экономического развития района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4889568"/>
              </p:ext>
            </p:extLst>
          </p:nvPr>
        </p:nvGraphicFramePr>
        <p:xfrm>
          <a:off x="0" y="1196752"/>
          <a:ext cx="3419872" cy="194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92472092"/>
              </p:ext>
            </p:extLst>
          </p:nvPr>
        </p:nvGraphicFramePr>
        <p:xfrm>
          <a:off x="5796136" y="1016732"/>
          <a:ext cx="3347864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84558258"/>
              </p:ext>
            </p:extLst>
          </p:nvPr>
        </p:nvGraphicFramePr>
        <p:xfrm>
          <a:off x="-508" y="3933056"/>
          <a:ext cx="322606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63473567"/>
              </p:ext>
            </p:extLst>
          </p:nvPr>
        </p:nvGraphicFramePr>
        <p:xfrm>
          <a:off x="5796136" y="3933056"/>
          <a:ext cx="3528392" cy="27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48542084"/>
              </p:ext>
            </p:extLst>
          </p:nvPr>
        </p:nvGraphicFramePr>
        <p:xfrm>
          <a:off x="3059832" y="1340768"/>
          <a:ext cx="288032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052736"/>
            <a:ext cx="23762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Выручка от реализации продукции, работ и услуг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(млрд. руб.)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836712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Индекс промышленного производства, %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5552" y="1052736"/>
            <a:ext cx="2282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Численность населения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 (тыс. человек)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762158"/>
              </p:ext>
            </p:extLst>
          </p:nvPr>
        </p:nvGraphicFramePr>
        <p:xfrm>
          <a:off x="2915816" y="3933056"/>
          <a:ext cx="33843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3645024"/>
            <a:ext cx="25922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Фонд заработной платы, сложивш</a:t>
            </a:r>
            <a:r>
              <a:rPr lang="ru-RU" sz="1100" b="1" dirty="0">
                <a:solidFill>
                  <a:schemeClr val="tx1"/>
                </a:solidFill>
              </a:rPr>
              <a:t>и</a:t>
            </a:r>
            <a:r>
              <a:rPr lang="ru-RU" sz="1100" b="1" dirty="0" smtClean="0">
                <a:solidFill>
                  <a:schemeClr val="tx1"/>
                </a:solidFill>
              </a:rPr>
              <a:t>йся по району с учетом всех отраслей экономики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(млрд.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789040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Среднемесячная заработная плата, сложившаяся по району с учетом всех отраслей экономики  (тыс.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/>
          </p:nvPr>
        </p:nvGraphicFramePr>
        <p:xfrm>
          <a:off x="107504" y="1196752"/>
          <a:ext cx="90364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2"/>
            <a:ext cx="79928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Распределение дотаций на выравнивание бюджетной обеспеченности поселений на 20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год (тыс. руб.)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684" y="5947738"/>
            <a:ext cx="26642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Общий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объем дотации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71 312,0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41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Контактная информация и обратная связь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712968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для граждан подготовлен Финансовым управлением Администрации Усть-Кутского муниципального образования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Иркутская область, г. Усть-Кут, улица Халтурина д. 52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Тел. (839565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5-70-65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E-mail: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fin11@gfu.ru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Интернет –сайт: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www.admin-ukmo.ru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работы: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 -  пятница с 9 до 17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Перерыв на обед с 13 до 14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Суббота-воскресенье выходной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86096003"/>
              </p:ext>
            </p:extLst>
          </p:nvPr>
        </p:nvGraphicFramePr>
        <p:xfrm>
          <a:off x="179512" y="836712"/>
          <a:ext cx="871296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257237"/>
            <a:ext cx="66967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доходов в районный бюджет в 2017-202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годах (тыс. рублей)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9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Структура доходов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годы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16384426"/>
              </p:ext>
            </p:extLst>
          </p:nvPr>
        </p:nvGraphicFramePr>
        <p:xfrm>
          <a:off x="251520" y="4653136"/>
          <a:ext cx="3528393" cy="278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836712"/>
            <a:ext cx="2448272" cy="612068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764704"/>
            <a:ext cx="2304256" cy="576064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836712"/>
            <a:ext cx="2376264" cy="612068"/>
          </a:xfrm>
          <a:prstGeom prst="rect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48780"/>
            <a:ext cx="2448272" cy="2412268"/>
          </a:xfrm>
          <a:prstGeom prst="rect">
            <a:avLst/>
          </a:prstGeom>
          <a:gradFill>
            <a:gsLst>
              <a:gs pos="55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Доходы, предусмотренные законодательством Российской Федерации о налогах и сборах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340768"/>
            <a:ext cx="2304256" cy="2539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404299"/>
            <a:ext cx="2376264" cy="24122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38962294"/>
              </p:ext>
            </p:extLst>
          </p:nvPr>
        </p:nvGraphicFramePr>
        <p:xfrm>
          <a:off x="2915816" y="5013176"/>
          <a:ext cx="29271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03736440"/>
              </p:ext>
            </p:extLst>
          </p:nvPr>
        </p:nvGraphicFramePr>
        <p:xfrm>
          <a:off x="5652120" y="3861048"/>
          <a:ext cx="355205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Овал 12"/>
          <p:cNvSpPr/>
          <p:nvPr/>
        </p:nvSpPr>
        <p:spPr>
          <a:xfrm>
            <a:off x="323528" y="3894559"/>
            <a:ext cx="2448272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20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47864" y="4005064"/>
            <a:ext cx="2304256" cy="9746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21</a:t>
            </a:r>
            <a:r>
              <a:rPr lang="ru-RU" dirty="0" smtClean="0"/>
              <a:t>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59211729"/>
              </p:ext>
            </p:extLst>
          </p:nvPr>
        </p:nvGraphicFramePr>
        <p:xfrm>
          <a:off x="1259632" y="2132856"/>
          <a:ext cx="5040560" cy="283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9"/>
            <a:ext cx="8686800" cy="72082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налоговых и неналоговых доходов бюджета усть-кутского муниципального образования на 20</a:t>
            </a:r>
            <a:r>
              <a:rPr lang="en-US" sz="1600" dirty="0" smtClean="0">
                <a:solidFill>
                  <a:srgbClr val="002060"/>
                </a:solidFill>
              </a:rPr>
              <a:t>20</a:t>
            </a:r>
            <a:r>
              <a:rPr lang="ru-RU" sz="1600" dirty="0" smtClean="0">
                <a:solidFill>
                  <a:srgbClr val="002060"/>
                </a:solidFill>
              </a:rPr>
              <a:t>-20</a:t>
            </a:r>
            <a:r>
              <a:rPr lang="en-US" sz="1600" dirty="0" smtClean="0">
                <a:solidFill>
                  <a:srgbClr val="002060"/>
                </a:solidFill>
              </a:rPr>
              <a:t>22</a:t>
            </a:r>
            <a:r>
              <a:rPr lang="ru-RU" sz="1600" dirty="0" smtClean="0">
                <a:solidFill>
                  <a:srgbClr val="002060"/>
                </a:solidFill>
              </a:rPr>
              <a:t> годы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0493917"/>
              </p:ext>
            </p:extLst>
          </p:nvPr>
        </p:nvGraphicFramePr>
        <p:xfrm>
          <a:off x="0" y="836712"/>
          <a:ext cx="4679950" cy="31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41372436"/>
              </p:ext>
            </p:extLst>
          </p:nvPr>
        </p:nvGraphicFramePr>
        <p:xfrm>
          <a:off x="4860032" y="908720"/>
          <a:ext cx="41764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70446723"/>
              </p:ext>
            </p:extLst>
          </p:nvPr>
        </p:nvGraphicFramePr>
        <p:xfrm>
          <a:off x="-33908" y="3140968"/>
          <a:ext cx="9358436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54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53813536"/>
              </p:ext>
            </p:extLst>
          </p:nvPr>
        </p:nvGraphicFramePr>
        <p:xfrm>
          <a:off x="107504" y="836712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5492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налога на доходы физических  лиц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376772"/>
            <a:ext cx="1512168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+3.7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052736"/>
            <a:ext cx="11521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+</a:t>
            </a:r>
            <a:r>
              <a:rPr lang="en-US" sz="1200" b="1" dirty="0">
                <a:solidFill>
                  <a:srgbClr val="002060"/>
                </a:solidFill>
              </a:rPr>
              <a:t>4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Акцизов на подакцизные товары (акцизы на нефтепродукты)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60097063"/>
              </p:ext>
            </p:extLst>
          </p:nvPr>
        </p:nvGraphicFramePr>
        <p:xfrm>
          <a:off x="179512" y="1001516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07904" y="1700808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4</a:t>
            </a:r>
            <a:r>
              <a:rPr lang="ru-RU" sz="1200" b="1" dirty="0" smtClean="0">
                <a:solidFill>
                  <a:srgbClr val="002060"/>
                </a:solidFill>
              </a:rPr>
              <a:t>,4%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052736"/>
            <a:ext cx="1368152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124744"/>
            <a:ext cx="12241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+38.5%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13616</TotalTime>
  <Words>1444</Words>
  <Application>Microsoft Office PowerPoint</Application>
  <PresentationFormat>Экран (4:3)</PresentationFormat>
  <Paragraphs>411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Calibri</vt:lpstr>
      <vt:lpstr>Franklin Gothic Book</vt:lpstr>
      <vt:lpstr>Franklin Gothic Medium</vt:lpstr>
      <vt:lpstr>Wingdings 2</vt:lpstr>
      <vt:lpstr>Трек</vt:lpstr>
      <vt:lpstr>По ПРОЕКТУ решениЯ думы  Усть-кутского муниципального образования «о бюджете усть-кутского муниципального образования на 2020 год и на плановый период 2021 и 2022 годов»</vt:lpstr>
      <vt:lpstr>Презентация PowerPoint</vt:lpstr>
      <vt:lpstr>Основные характеристики бюджета Усть-Кутского муниципального образования (тыс. руб.)</vt:lpstr>
      <vt:lpstr>Основные показатели социально-экономического развития района</vt:lpstr>
      <vt:lpstr>Презентация PowerPoint</vt:lpstr>
      <vt:lpstr>Структура доходов бюджета Усть-Кутского муниципального образования  на 2020-2022 годы</vt:lpstr>
      <vt:lpstr>Структура налоговых и неналоговых доходов бюджета усть-кутского муниципального образования на 2020-2022 годы</vt:lpstr>
      <vt:lpstr>Динамика поступлений налога на доходы физических  лиц (тыс. руб.)</vt:lpstr>
      <vt:lpstr>Динамика поступлений Акцизов на подакцизные товары (акцизы на нефтепродукты) тыс. руб.</vt:lpstr>
      <vt:lpstr>Налог, взимаемый в связи с применением упрощённой системы налогообложения  (тыс. руб.)</vt:lpstr>
      <vt:lpstr>Динамика поступлений единого налога на вмененный доход  (тыс. руб.)</vt:lpstr>
      <vt:lpstr>Динамика поступлений государственной пошлины (ТЫС. РУБ.)</vt:lpstr>
      <vt:lpstr>Динамика поступлений неналоговых доходов (тыс. руб.)</vt:lpstr>
      <vt:lpstr>Динамика безвозмездных поступлений     (тыс. руб.)</vt:lpstr>
      <vt:lpstr>Динамика Распределения Расходов бюджета Усть-Кутского муниципального образования по видам расходов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бюджета в сравнении с общим объемом расходов, запланированных на 2020 год</vt:lpstr>
      <vt:lpstr>Распределение расходов бюджета Усть-Кутского муниципального образования на 2020 год по разделам (тыс. руб.)</vt:lpstr>
      <vt:lpstr>Распределение расходов бюджета усть-кутского муниципального образования  на 2020 год по функциональной структуре (тыс. руб.)</vt:lpstr>
      <vt:lpstr>Распределение расходов бюджета усть-кутского муниципального образования  на 2020 год по функциональной структуре (тыс. руб.)    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Презентация PowerPoint</vt:lpstr>
      <vt:lpstr>Презентация PowerPoint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Презентация PowerPoint</vt:lpstr>
      <vt:lpstr>Презентация PowerPoint</vt:lpstr>
      <vt:lpstr>Презентация PowerPoint</vt:lpstr>
      <vt:lpstr>Расходы из районного бюджета  в 2020 году на питание в детских дошкольных учреждениях 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2020 год по функциональной структуре  (тыс. руб.)</vt:lpstr>
      <vt:lpstr>Презентация PowerPoint</vt:lpstr>
      <vt:lpstr>Контактная информация и обратная связь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проекту бюджета</dc:title>
  <dc:creator>BUDJ3</dc:creator>
  <cp:lastModifiedBy>BUDJ3</cp:lastModifiedBy>
  <cp:revision>1405</cp:revision>
  <cp:lastPrinted>2017-03-31T08:29:03Z</cp:lastPrinted>
  <dcterms:created xsi:type="dcterms:W3CDTF">2016-09-27T03:14:33Z</dcterms:created>
  <dcterms:modified xsi:type="dcterms:W3CDTF">2019-12-17T02:43:21Z</dcterms:modified>
</cp:coreProperties>
</file>