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39" r:id="rId1"/>
    <p:sldMasterId id="2147483756" r:id="rId2"/>
  </p:sldMasterIdLst>
  <p:notesMasterIdLst>
    <p:notesMasterId r:id="rId42"/>
  </p:notesMasterIdLst>
  <p:sldIdLst>
    <p:sldId id="256" r:id="rId3"/>
    <p:sldId id="345" r:id="rId4"/>
    <p:sldId id="346" r:id="rId5"/>
    <p:sldId id="348" r:id="rId6"/>
    <p:sldId id="349" r:id="rId7"/>
    <p:sldId id="350" r:id="rId8"/>
    <p:sldId id="351" r:id="rId9"/>
    <p:sldId id="300" r:id="rId10"/>
    <p:sldId id="301" r:id="rId11"/>
    <p:sldId id="352" r:id="rId12"/>
    <p:sldId id="353" r:id="rId13"/>
    <p:sldId id="354" r:id="rId14"/>
    <p:sldId id="285" r:id="rId15"/>
    <p:sldId id="325" r:id="rId16"/>
    <p:sldId id="336" r:id="rId17"/>
    <p:sldId id="372" r:id="rId18"/>
    <p:sldId id="286" r:id="rId19"/>
    <p:sldId id="355" r:id="rId20"/>
    <p:sldId id="356" r:id="rId21"/>
    <p:sldId id="365" r:id="rId22"/>
    <p:sldId id="366" r:id="rId23"/>
    <p:sldId id="357" r:id="rId24"/>
    <p:sldId id="358" r:id="rId25"/>
    <p:sldId id="328" r:id="rId26"/>
    <p:sldId id="359" r:id="rId27"/>
    <p:sldId id="360" r:id="rId28"/>
    <p:sldId id="361" r:id="rId29"/>
    <p:sldId id="362" r:id="rId30"/>
    <p:sldId id="373" r:id="rId31"/>
    <p:sldId id="363" r:id="rId32"/>
    <p:sldId id="364" r:id="rId33"/>
    <p:sldId id="293" r:id="rId34"/>
    <p:sldId id="294" r:id="rId35"/>
    <p:sldId id="367" r:id="rId36"/>
    <p:sldId id="368" r:id="rId37"/>
    <p:sldId id="369" r:id="rId38"/>
    <p:sldId id="370" r:id="rId39"/>
    <p:sldId id="371" r:id="rId40"/>
    <p:sldId id="295" r:id="rId4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99FF"/>
    <a:srgbClr val="E8FA7E"/>
    <a:srgbClr val="FFCCFF"/>
    <a:srgbClr val="FFFF66"/>
    <a:srgbClr val="C1FBFF"/>
    <a:srgbClr val="E26518"/>
    <a:srgbClr val="9F5FCF"/>
    <a:srgbClr val="DF87D2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3852" autoAdjust="0"/>
  </p:normalViewPr>
  <p:slideViewPr>
    <p:cSldViewPr>
      <p:cViewPr varScale="1">
        <p:scale>
          <a:sx n="108" d="100"/>
          <a:sy n="108" d="100"/>
        </p:scale>
        <p:origin x="55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7219944088414488E-2"/>
          <c:w val="0.99009840021396434"/>
          <c:h val="0.894704882064607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районного бюджета в 2020-2021 годах (тыс. руб.)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572952149042531E-17"/>
                  <c:y val="0.16719670483399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E5-4B00-AD7D-0B113D8BCD8B}"/>
                </c:ext>
              </c:extLst>
            </c:dLbl>
            <c:dLbl>
              <c:idx val="1"/>
              <c:layout>
                <c:manualLayout>
                  <c:x val="-1.5585426668850016E-3"/>
                  <c:y val="0.23262150237773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5-4B00-AD7D-0B113D8BCD8B}"/>
                </c:ext>
              </c:extLst>
            </c:dLbl>
            <c:dLbl>
              <c:idx val="2"/>
              <c:layout>
                <c:manualLayout>
                  <c:x val="7.7927133344246084E-3"/>
                  <c:y val="0.1708314158086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E5-4B00-AD7D-0B113D8BC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 год</c:v>
                </c:pt>
                <c:pt idx="1">
                  <c:v>План 2023 год</c:v>
                </c:pt>
                <c:pt idx="2">
                  <c:v>Факт 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1814337.1</c:v>
                </c:pt>
                <c:pt idx="1">
                  <c:v>2296475.5</c:v>
                </c:pt>
                <c:pt idx="2">
                  <c:v>2393031.2000000002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5-4B00-AD7D-0B113D8BCD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370528"/>
        <c:axId val="1"/>
        <c:axId val="2"/>
      </c:bar3DChart>
      <c:catAx>
        <c:axId val="1333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716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8716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33370528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  <c:spPr>
        <a:noFill/>
        <a:ln w="232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655709871620424"/>
          <c:y val="4.1873958449061215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70295848538196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bubble3D val="0"/>
            <c:explosion val="16"/>
            <c:spPr>
              <a:solidFill>
                <a:schemeClr val="accent5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20506.8</c:v>
                </c:pt>
                <c:pt idx="1">
                  <c:v>19678.7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c:rich>
      </c:tx>
      <c:layout>
        <c:manualLayout>
          <c:xMode val="edge"/>
          <c:yMode val="edge"/>
          <c:x val="0.25961578030761939"/>
          <c:y val="4.2756040056190388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45753443598724E-2"/>
          <c:y val="0.14971268144813479"/>
          <c:w val="0.97744113703128588"/>
          <c:h val="0.74030975283146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accent2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15"/>
            <c:spPr>
              <a:solidFill>
                <a:srgbClr val="00B0F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bubble3D val="0"/>
            <c:explosion val="29"/>
            <c:spPr>
              <a:solidFill>
                <a:srgbClr val="FF9933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bubble3D val="0"/>
            <c:explosion val="15"/>
            <c:spPr>
              <a:solidFill>
                <a:srgbClr val="00B05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bubble3D val="0"/>
            <c:explosion val="9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dLbl>
              <c:idx val="0"/>
              <c:layout>
                <c:manualLayout>
                  <c:x val="-5.7489333403566066E-2"/>
                  <c:y val="-4.95568024053430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43-4D35-A4FB-CF88F27ED54E}"/>
                </c:ext>
              </c:extLst>
            </c:dLbl>
            <c:dLbl>
              <c:idx val="1"/>
              <c:layout>
                <c:manualLayout>
                  <c:x val="0.11050300146742964"/>
                  <c:y val="-1.29558254211073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3-4D35-A4FB-CF88F27ED54E}"/>
                </c:ext>
              </c:extLst>
            </c:dLbl>
            <c:dLbl>
              <c:idx val="2"/>
              <c:layout>
                <c:manualLayout>
                  <c:x val="0.18857844474387017"/>
                  <c:y val="-0.104675014741951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7855489968792"/>
                      <c:h val="4.2891815439310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343-4D35-A4FB-CF88F27ED54E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2669.2</c:v>
                </c:pt>
                <c:pt idx="1">
                  <c:v>197003.2</c:v>
                </c:pt>
                <c:pt idx="2">
                  <c:v>786</c:v>
                </c:pt>
                <c:pt idx="3">
                  <c:v>14194.2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5451010493177452"/>
          <c:y val="0.79925029697554961"/>
          <c:w val="0.52998910295240853"/>
          <c:h val="0.18510015981130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  <a:scene3d>
              <a:camera prst="orthographicFront"/>
              <a:lightRig rig="threePt" dir="t"/>
            </a:scene3d>
            <a:sp3d prstMaterial="dkEdge">
              <a:bevelT prst="angle"/>
              <a:bevelB w="12700"/>
              <a:contourClr>
                <a:srgbClr val="000000"/>
              </a:contourClr>
            </a:sp3d>
          </c:spPr>
          <c:dPt>
            <c:idx val="0"/>
            <c:bubble3D val="0"/>
            <c:explosion val="7"/>
            <c:spPr>
              <a:solidFill>
                <a:srgbClr val="FFFF66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9-4CFA-B7EF-311586F83C9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019-4CFA-B7EF-311586F83C91}"/>
              </c:ext>
            </c:extLst>
          </c:dPt>
          <c:dLbls>
            <c:dLbl>
              <c:idx val="0"/>
              <c:layout>
                <c:manualLayout>
                  <c:x val="0.15177374483625189"/>
                  <c:y val="-0.19997970310991089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011"/>
                        <a:gd name="adj2" fmla="val 2291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92136604512578"/>
                      <c:h val="7.4913471152777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19-4CFA-B7EF-311586F83C91}"/>
                </c:ext>
              </c:extLst>
            </c:dLbl>
            <c:dLbl>
              <c:idx val="1"/>
              <c:layout>
                <c:manualLayout>
                  <c:x val="-0.1050741310404821"/>
                  <c:y val="0.18870104176459027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1"/>
                        <a:gd name="adj2" fmla="val -1551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857861924633443"/>
                      <c:h val="7.762684488048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19-4CFA-B7EF-311586F83C91}"/>
                </c:ext>
              </c:extLst>
            </c:dLbl>
            <c:numFmt formatCode="#,##0.0" sourceLinked="0"/>
            <c:spPr>
              <a:solidFill>
                <a:srgbClr val="C1FB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11410.1</c:v>
                </c:pt>
                <c:pt idx="1">
                  <c:v>11410.1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9-4CFA-B7EF-311586F83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rgbClr val="FFFF00"/>
          </a:glow>
        </a:effectLst>
      </c:spPr>
    </c:plotArea>
    <c:legend>
      <c:legendPos val="b"/>
      <c:layout>
        <c:manualLayout>
          <c:xMode val="edge"/>
          <c:yMode val="edge"/>
          <c:x val="0.12635449892207415"/>
          <c:y val="0.85097211420953223"/>
          <c:w val="0.54714980017398096"/>
          <c:h val="7.576679514242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7033321151238E-3"/>
          <c:y val="6.3759786567653028E-3"/>
          <c:w val="0.99009840021396434"/>
          <c:h val="0.8947048820646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F5FCF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1D-4BCF-AC98-0E811D8ED2FD}"/>
              </c:ext>
            </c:extLst>
          </c:dPt>
          <c:dLbls>
            <c:numFmt formatCode="#,##0.0" sourceLinked="0"/>
            <c:spPr>
              <a:noFill/>
              <a:ln w="326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1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 (факт) </c:v>
                </c:pt>
                <c:pt idx="1">
                  <c:v>2023 год (план)</c:v>
                </c:pt>
                <c:pt idx="2">
                  <c:v>2023 год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3432423.4</c:v>
                </c:pt>
                <c:pt idx="1">
                  <c:v>4324061.3</c:v>
                </c:pt>
                <c:pt idx="2">
                  <c:v>3922919.1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D-4BCF-AC98-0E811D8ED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428544"/>
        <c:axId val="1"/>
        <c:axId val="0"/>
      </c:bar3DChart>
      <c:catAx>
        <c:axId val="1414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217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6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12217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41428544"/>
        <c:crosses val="autoZero"/>
        <c:crossBetween val="between"/>
      </c:valAx>
      <c:spPr>
        <a:noFill/>
        <a:ln w="32683">
          <a:noFill/>
        </a:ln>
      </c:spPr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865264235240181E-2"/>
          <c:y val="0.14015289787426216"/>
          <c:w val="0.94288670969023702"/>
          <c:h val="0.834424553427997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rgbClr val="EC34E3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BFC-4D13-BAB9-A28B973312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BFC-4D13-BAB9-A28B9733124F}"/>
              </c:ext>
            </c:extLst>
          </c:dPt>
          <c:dPt>
            <c:idx val="2"/>
            <c:bubble3D val="0"/>
            <c:spPr>
              <a:solidFill>
                <a:srgbClr val="37CBE9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BFC-4D13-BAB9-A28B973312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BFC-4D13-BAB9-A28B9733124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BFC-4D13-BAB9-A28B9733124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9BFC-4D13-BAB9-A28B9733124F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BFC-4D13-BAB9-A28B9733124F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9BFC-4D13-BAB9-A28B9733124F}"/>
              </c:ext>
            </c:extLst>
          </c:dPt>
          <c:dLbls>
            <c:dLbl>
              <c:idx val="2"/>
              <c:layout>
                <c:manualLayout>
                  <c:x val="0.14794671340372612"/>
                  <c:y val="0.165139511009659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FC-4D13-BAB9-A28B9733124F}"/>
                </c:ext>
              </c:extLst>
            </c:dLbl>
            <c:dLbl>
              <c:idx val="3"/>
              <c:layout>
                <c:manualLayout>
                  <c:x val="-6.5029477042674441E-3"/>
                  <c:y val="-0.169555609937234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83422501376756"/>
                      <c:h val="0.12647743844277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BFC-4D13-BAB9-A28B9733124F}"/>
                </c:ext>
              </c:extLst>
            </c:dLbl>
            <c:dLbl>
              <c:idx val="4"/>
              <c:layout>
                <c:manualLayout>
                  <c:x val="0"/>
                  <c:y val="-1.39619121398923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FC-4D13-BAB9-A28B9733124F}"/>
                </c:ext>
              </c:extLst>
            </c:dLbl>
            <c:dLbl>
              <c:idx val="5"/>
              <c:layout>
                <c:manualLayout>
                  <c:x val="8.2616528433249722E-2"/>
                  <c:y val="2.88522109995071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44661363683562"/>
                      <c:h val="0.17226088993114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BFC-4D13-BAB9-A28B9733124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расходы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Культура,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  <c:pt idx="6">
                  <c:v>МБТ общего характера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358851.9</c:v>
                </c:pt>
                <c:pt idx="1">
                  <c:v>128611.6</c:v>
                </c:pt>
                <c:pt idx="2">
                  <c:v>2623052.7999999998</c:v>
                </c:pt>
                <c:pt idx="3">
                  <c:v>246457.5</c:v>
                </c:pt>
                <c:pt idx="4">
                  <c:v>40185.5</c:v>
                </c:pt>
                <c:pt idx="5">
                  <c:v>214652.6</c:v>
                </c:pt>
                <c:pt idx="6">
                  <c:v>155526.79999999999</c:v>
                </c:pt>
                <c:pt idx="7">
                  <c:v>155580.40000000031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C-4D13-BAB9-A28B9733124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508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70860850851964"/>
          <c:y val="0.25098900972305427"/>
          <c:w val="0.58659667544444372"/>
          <c:h val="0.46315919561375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7799.7</c:v>
                </c:pt>
                <c:pt idx="1">
                  <c:v>351052.2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1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87201037953652E-3"/>
          <c:y val="0.22059506938253473"/>
          <c:w val="0.78020935282934123"/>
          <c:h val="0.57186057917683941"/>
        </c:manualLayout>
      </c:layout>
      <c:pie3DChart>
        <c:varyColors val="1"/>
        <c:ser>
          <c:idx val="0"/>
          <c:order val="0"/>
          <c:spPr>
            <a:solidFill>
              <a:srgbClr val="FF6699"/>
            </a:solidFill>
            <a:ln>
              <a:noFill/>
            </a:ln>
          </c:spPr>
          <c:explosion val="21"/>
          <c:dPt>
            <c:idx val="0"/>
            <c:bubble3D val="0"/>
            <c:spPr>
              <a:solidFill>
                <a:srgbClr val="99FFCC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261-4363-B5A6-581F7B81254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261-4363-B5A6-581F7B81254C}"/>
              </c:ext>
            </c:extLst>
          </c:dPt>
          <c:dPt>
            <c:idx val="2"/>
            <c:bubble3D val="0"/>
            <c:explosion val="19"/>
            <c:spPr>
              <a:solidFill>
                <a:srgbClr val="00B0F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3"/>
            <c:bubble3D val="0"/>
            <c:spPr>
              <a:solidFill>
                <a:srgbClr val="FF6699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261-4363-B5A6-581F7B81254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508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D93B00-34CD-4547-9617-BB36B1FEC0C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0.14545636881503857"/>
                  <c:y val="-0.1417782944752170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67181385591095"/>
                      <c:h val="9.070420746901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3.2525408714740092E-2"/>
                  <c:y val="6.9166917961497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dLbl>
              <c:idx val="3"/>
              <c:layout>
                <c:manualLayout>
                  <c:x val="0.11262771517469936"/>
                  <c:y val="7.969709714793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61-4363-B5A6-581F7B81254C}"/>
                </c:ext>
              </c:extLst>
            </c:dLbl>
            <c:dLbl>
              <c:idx val="4"/>
              <c:layout>
                <c:manualLayout>
                  <c:x val="-3.8061791389802056E-2"/>
                  <c:y val="0.10636758517346295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304173328607081E-2"/>
                      <c:h val="6.53856888530000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261-4363-B5A6-581F7B81254C}"/>
                </c:ext>
              </c:extLst>
            </c:dLbl>
            <c:dLbl>
              <c:idx val="5"/>
              <c:layout>
                <c:manualLayout>
                  <c:x val="-9.1075925289738902E-2"/>
                  <c:y val="6.5087618990843834E-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60304146464567"/>
                      <c:h val="5.1620280673421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261-4363-B5A6-581F7B81254C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800" b="1" i="0" u="none" strike="noStrike" kern="1200" baseline="0">
                    <a:ln>
                      <a:noFill/>
                    </a:ln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leaderLines>
              <c:spPr>
                <a:ln w="15875" cap="flat" cmpd="sng" algn="ctr">
                  <a:solidFill>
                    <a:schemeClr val="accent2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846344.5</c:v>
                </c:pt>
                <c:pt idx="1">
                  <c:v>1461862.6</c:v>
                </c:pt>
                <c:pt idx="2">
                  <c:v>146319.29999999999</c:v>
                </c:pt>
                <c:pt idx="3">
                  <c:v>1571.3</c:v>
                </c:pt>
                <c:pt idx="4">
                  <c:v>6564.5</c:v>
                </c:pt>
                <c:pt idx="5">
                  <c:v>160390.6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t" anchorCtr="0"/>
          <a:lstStyle/>
          <a:p>
            <a:pPr rtl="0">
              <a:defRPr sz="900" b="1" i="0" u="none" strike="noStrike" kern="6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761246447513876"/>
          <c:y val="2.6134397765327663E-2"/>
          <c:w val="0.34170489901386913"/>
          <c:h val="0.9688264795975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rtl="0">
            <a:defRPr sz="900" b="1" i="0" u="none" strike="noStrike" kern="6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27895836781285E-2"/>
          <c:y val="8.6975988700564971E-2"/>
          <c:w val="0.89058324184885551"/>
          <c:h val="0.582970809792843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6"/>
          <c:dPt>
            <c:idx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bubble3D val="0"/>
            <c:spPr>
              <a:solidFill>
                <a:srgbClr val="FF0000">
                  <a:alpha val="98000"/>
                </a:srgbClr>
              </a:solidFill>
              <a:ln w="63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dLbl>
              <c:idx val="0"/>
              <c:layout>
                <c:manualLayout>
                  <c:x val="-0.13923891497435958"/>
                  <c:y val="-4.0234320999032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118-8F4C-E067AB519074}"/>
                </c:ext>
              </c:extLst>
            </c:dLbl>
            <c:dLbl>
              <c:idx val="1"/>
              <c:layout>
                <c:manualLayout>
                  <c:x val="0.14233311308490079"/>
                  <c:y val="1.4630662181466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3E-4118-8F4C-E067AB519074}"/>
                </c:ext>
              </c:extLst>
            </c:dLbl>
            <c:dLbl>
              <c:idx val="2"/>
              <c:layout>
                <c:manualLayout>
                  <c:x val="0.1578041036376075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118-8F4C-E067AB519074}"/>
                </c:ext>
              </c:extLst>
            </c:dLbl>
            <c:dLbl>
              <c:idx val="3"/>
              <c:layout>
                <c:manualLayout>
                  <c:x val="2.7847782994871857E-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118-8F4C-E067AB519074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3280.1</c:v>
                </c:pt>
                <c:pt idx="1">
                  <c:v>219720.5</c:v>
                </c:pt>
                <c:pt idx="2">
                  <c:v>2002.4</c:v>
                </c:pt>
                <c:pt idx="3">
                  <c:v>21454.5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23882560060949E-2"/>
          <c:y val="0.10745830330967213"/>
          <c:w val="0.62387361590849422"/>
          <c:h val="0.88784522951704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7F3-4427-991E-EF74F691D79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F3-4427-991E-EF74F691D79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7F3-4427-991E-EF74F691D79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F3-4427-991E-EF74F691D7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D8-4D71-9BBB-5363431DEB98}"/>
              </c:ext>
            </c:extLst>
          </c:dPt>
          <c:dLbls>
            <c:dLbl>
              <c:idx val="0"/>
              <c:layout>
                <c:manualLayout>
                  <c:x val="-0.18835913195820753"/>
                  <c:y val="-3.91740639857453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F3-4427-991E-EF74F691D79A}"/>
                </c:ext>
              </c:extLst>
            </c:dLbl>
            <c:dLbl>
              <c:idx val="1"/>
              <c:layout>
                <c:manualLayout>
                  <c:x val="-7.628536264784673E-2"/>
                  <c:y val="-0.164272865253808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F3-4427-991E-EF74F691D79A}"/>
                </c:ext>
              </c:extLst>
            </c:dLbl>
            <c:dLbl>
              <c:idx val="2"/>
              <c:layout>
                <c:manualLayout>
                  <c:x val="-6.3332964413855539E-2"/>
                  <c:y val="-0.210471827159105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F3-4427-991E-EF74F691D79A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3-4427-991E-EF74F691D7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Янтальское городское поселение</c:v>
                </c:pt>
                <c:pt idx="1">
                  <c:v>Нийское сельское поселение</c:v>
                </c:pt>
                <c:pt idx="2">
                  <c:v>Ручейское сельское поселение</c:v>
                </c:pt>
                <c:pt idx="3">
                  <c:v>Звезднинское городское поселение</c:v>
                </c:pt>
                <c:pt idx="4">
                  <c:v>Подымахинское сельское поселение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4663</c:v>
                </c:pt>
                <c:pt idx="1">
                  <c:v>1058</c:v>
                </c:pt>
                <c:pt idx="2">
                  <c:v>2085</c:v>
                </c:pt>
                <c:pt idx="3">
                  <c:v>4826.7</c:v>
                </c:pt>
                <c:pt idx="4">
                  <c:v>3284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3-4427-991E-EF74F691D7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6747829212732102"/>
          <c:y val="0.15581939468892084"/>
          <c:w val="0.31988922527126618"/>
          <c:h val="0.7816491975803909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84735760354112"/>
          <c:y val="0"/>
          <c:w val="0.75834645669291334"/>
          <c:h val="0.563245187164558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39"/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F-423E-821F-089EC6A83D65}"/>
              </c:ext>
            </c:extLst>
          </c:dPt>
          <c:dPt>
            <c:idx val="1"/>
            <c:bubble3D val="0"/>
            <c:explosion val="28"/>
            <c:spPr>
              <a:solidFill>
                <a:srgbClr val="99FFCC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BF-423E-821F-089EC6A83D65}"/>
              </c:ext>
            </c:extLst>
          </c:dPt>
          <c:dLbls>
            <c:dLbl>
              <c:idx val="0"/>
              <c:layout>
                <c:manualLayout>
                  <c:x val="-0.1386362262974766"/>
                  <c:y val="8.79348840305634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5"/>
                      <c:h val="3.5695000758669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BF-423E-821F-089EC6A83D65}"/>
                </c:ext>
              </c:extLst>
            </c:dLbl>
            <c:dLbl>
              <c:idx val="1"/>
              <c:layout>
                <c:manualLayout>
                  <c:x val="0.20751443569553807"/>
                  <c:y val="-5.5464867037367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F-423E-821F-089EC6A83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Муниципальная программа "Профилактика социально значимых заболеваний в Усть-Кутском муниципальном образовании"</c:v>
                </c:pt>
                <c:pt idx="1">
                  <c:v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59.9</c:v>
                </c:pt>
                <c:pt idx="1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23E-821F-089EC6A83D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88888888888889"/>
          <c:y val="0.52964670214364074"/>
          <c:w val="0.85833333333333339"/>
          <c:h val="0.47035329785635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1AB5-A90C-4C36-89EF-DEC3FC1F59B8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FC2C9-7CEC-4A1C-8FA1-809EEC662A6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chilly" dir="t"/>
        </a:scene3d>
        <a:sp3d>
          <a:bevelT prst="angle"/>
        </a:sp3d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152,1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4D53C-F492-4A63-8F96-C28EDC3FB189}" type="parTrans" cxnId="{0B3A48D5-B1CD-4EE8-A68B-805C7B3E3B26}">
      <dgm:prSet/>
      <dgm:spPr/>
      <dgm:t>
        <a:bodyPr/>
        <a:lstStyle/>
        <a:p>
          <a:endParaRPr lang="ru-RU"/>
        </a:p>
      </dgm:t>
    </dgm:pt>
    <dgm:pt modelId="{A34C1A81-1B1A-42F2-B1A4-081490C055ED}" type="sibTrans" cxnId="{0B3A48D5-B1CD-4EE8-A68B-805C7B3E3B26}">
      <dgm:prSet/>
      <dgm:spPr/>
      <dgm:t>
        <a:bodyPr/>
        <a:lstStyle/>
        <a:p>
          <a:endParaRPr lang="ru-RU"/>
        </a:p>
      </dgm:t>
    </dgm:pt>
    <dgm:pt modelId="{A7015492-1D11-4751-84E7-95BB6AAF108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</a:t>
          </a:r>
          <a:r>
            <a:rPr lang="en-US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2 393 031,2</a:t>
          </a:r>
          <a:endParaRPr lang="ru-RU" sz="16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22D1E-008A-4DC8-AB8D-C90238EE9A9E}" type="parTrans" cxnId="{3B9B6142-25BF-4979-8DA2-4FA52FCB495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379D19-7034-414F-A2E1-0DD5D6059C31}" type="sibTrans" cxnId="{3B9B6142-25BF-4979-8DA2-4FA52FCB495C}">
      <dgm:prSet/>
      <dgm:spPr/>
      <dgm:t>
        <a:bodyPr/>
        <a:lstStyle/>
        <a:p>
          <a:endParaRPr lang="ru-RU"/>
        </a:p>
      </dgm:t>
    </dgm:pt>
    <dgm:pt modelId="{BDE94ACD-A08E-4706-938D-FC4ED087A01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1 931 501,0</a:t>
          </a:r>
          <a:endParaRPr lang="ru-RU" sz="16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A409D-6424-4AEA-811B-E18ADA34AF0A}" type="parTrans" cxnId="{44980B86-9FCB-47E9-8D80-5E745F3A621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EEACC1E2-F1F8-48A7-B7C3-2E4209B18F3F}" type="sibTrans" cxnId="{44980B86-9FCB-47E9-8D80-5E745F3A621C}">
      <dgm:prSet/>
      <dgm:spPr/>
      <dgm:t>
        <a:bodyPr/>
        <a:lstStyle/>
        <a:p>
          <a:endParaRPr lang="ru-RU"/>
        </a:p>
      </dgm:t>
    </dgm:pt>
    <dgm:pt modelId="{A0F7C9DD-7963-4CBE-8076-ED8990D3D11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221 593,4</a:t>
          </a:r>
          <a:endParaRPr lang="ru-RU" sz="16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4C99B2-931E-46C2-A075-038EE51620A4}" type="parTrans" cxnId="{4B576AE6-2E0B-4BFA-A6EF-99C559DD4B1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99A4EF-F5C5-4DBB-B84B-3410EE0BB627}" type="sibTrans" cxnId="{4B576AE6-2E0B-4BFA-A6EF-99C559DD4B11}">
      <dgm:prSet/>
      <dgm:spPr/>
      <dgm:t>
        <a:bodyPr/>
        <a:lstStyle/>
        <a:p>
          <a:endParaRPr lang="ru-RU"/>
        </a:p>
      </dgm:t>
    </dgm:pt>
    <dgm:pt modelId="{2BD7C468-15A1-4299-A90A-4D226168B2E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9 973,5</a:t>
          </a:r>
          <a:endParaRPr lang="ru-RU" sz="14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A14EC-4ECE-49A3-B067-E79FD3C7815E}" type="parTrans" cxnId="{2B04E3DE-4CA4-4708-B63B-A86AA8E2833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57668AF-730A-4092-AF81-3D038502E1A9}" type="sibTrans" cxnId="{2B04E3DE-4CA4-4708-B63B-A86AA8E2833B}">
      <dgm:prSet/>
      <dgm:spPr/>
      <dgm:t>
        <a:bodyPr/>
        <a:lstStyle/>
        <a:p>
          <a:endParaRPr lang="ru-RU"/>
        </a:p>
      </dgm:t>
    </dgm:pt>
    <dgm:pt modelId="{B888BF4B-4CC6-43FE-80F0-2FA0A26F5588}" type="pres">
      <dgm:prSet presAssocID="{134B1AB5-A90C-4C36-89EF-DEC3FC1F5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36C02-4765-46B7-9112-480D5F160D3F}" type="pres">
      <dgm:prSet presAssocID="{93BFC2C9-7CEC-4A1C-8FA1-809EEC662A67}" presName="hierRoot1" presStyleCnt="0">
        <dgm:presLayoutVars>
          <dgm:hierBranch val="init"/>
        </dgm:presLayoutVars>
      </dgm:prSet>
      <dgm:spPr/>
    </dgm:pt>
    <dgm:pt modelId="{81D7E6D3-8731-44F5-A171-4DDB88BDEF4B}" type="pres">
      <dgm:prSet presAssocID="{93BFC2C9-7CEC-4A1C-8FA1-809EEC662A67}" presName="rootComposite1" presStyleCnt="0"/>
      <dgm:spPr/>
    </dgm:pt>
    <dgm:pt modelId="{2DE47266-2859-4380-BDF8-27891CE0DAFC}" type="pres">
      <dgm:prSet presAssocID="{93BFC2C9-7CEC-4A1C-8FA1-809EEC662A67}" presName="rootText1" presStyleLbl="node0" presStyleIdx="0" presStyleCnt="1" custScaleX="426486" custScaleY="77237" custLinFactNeighborX="421" custLinFactNeighborY="-7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E3BB41-E232-483C-A9D4-22F52B7B74EB}" type="pres">
      <dgm:prSet presAssocID="{93BFC2C9-7CEC-4A1C-8FA1-809EEC662A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6DEB840-1696-4DF8-8E40-143404924021}" type="pres">
      <dgm:prSet presAssocID="{93BFC2C9-7CEC-4A1C-8FA1-809EEC662A67}" presName="hierChild2" presStyleCnt="0"/>
      <dgm:spPr/>
    </dgm:pt>
    <dgm:pt modelId="{9C442BF4-7968-4531-A3E2-D9BB440A2EA9}" type="pres">
      <dgm:prSet presAssocID="{2D922D1E-008A-4DC8-AB8D-C90238EE9A9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69069AD-0A90-4F67-A1C8-F9B0FFA64FF2}" type="pres">
      <dgm:prSet presAssocID="{A7015492-1D11-4751-84E7-95BB6AAF108D}" presName="hierRoot2" presStyleCnt="0">
        <dgm:presLayoutVars>
          <dgm:hierBranch val="init"/>
        </dgm:presLayoutVars>
      </dgm:prSet>
      <dgm:spPr/>
    </dgm:pt>
    <dgm:pt modelId="{6A19BEF5-B737-4D95-A378-1DB538184D85}" type="pres">
      <dgm:prSet presAssocID="{A7015492-1D11-4751-84E7-95BB6AAF108D}" presName="rootComposite" presStyleCnt="0"/>
      <dgm:spPr/>
    </dgm:pt>
    <dgm:pt modelId="{F71FC346-8D8C-4B7D-8713-752691AB0EC8}" type="pres">
      <dgm:prSet presAssocID="{A7015492-1D11-4751-84E7-95BB6AAF108D}" presName="rootText" presStyleLbl="node2" presStyleIdx="0" presStyleCnt="4" custScaleY="192128" custLinFactNeighborX="-969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B1AB4-3A0D-426D-9EC6-0DF42E863DDA}" type="pres">
      <dgm:prSet presAssocID="{A7015492-1D11-4751-84E7-95BB6AAF108D}" presName="rootConnector" presStyleLbl="node2" presStyleIdx="0" presStyleCnt="4"/>
      <dgm:spPr/>
      <dgm:t>
        <a:bodyPr/>
        <a:lstStyle/>
        <a:p>
          <a:endParaRPr lang="ru-RU"/>
        </a:p>
      </dgm:t>
    </dgm:pt>
    <dgm:pt modelId="{5548492E-51DC-4C05-8867-788983A2EB4C}" type="pres">
      <dgm:prSet presAssocID="{A7015492-1D11-4751-84E7-95BB6AAF108D}" presName="hierChild4" presStyleCnt="0"/>
      <dgm:spPr/>
    </dgm:pt>
    <dgm:pt modelId="{0D2A6EC3-6D46-4BF9-9C07-A5E15E2CEAA9}" type="pres">
      <dgm:prSet presAssocID="{A7015492-1D11-4751-84E7-95BB6AAF108D}" presName="hierChild5" presStyleCnt="0"/>
      <dgm:spPr/>
    </dgm:pt>
    <dgm:pt modelId="{C27558C1-6460-4AFF-ABAC-3750986AD4D0}" type="pres">
      <dgm:prSet presAssocID="{C1FA409D-6424-4AEA-811B-E18ADA34AF0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C6F9E3C-037E-4E02-AF92-2AB9E9D448D9}" type="pres">
      <dgm:prSet presAssocID="{BDE94ACD-A08E-4706-938D-FC4ED087A011}" presName="hierRoot2" presStyleCnt="0">
        <dgm:presLayoutVars>
          <dgm:hierBranch val="init"/>
        </dgm:presLayoutVars>
      </dgm:prSet>
      <dgm:spPr/>
    </dgm:pt>
    <dgm:pt modelId="{461D9675-A0C6-4A30-B7E0-D94BD3DE9E39}" type="pres">
      <dgm:prSet presAssocID="{BDE94ACD-A08E-4706-938D-FC4ED087A011}" presName="rootComposite" presStyleCnt="0"/>
      <dgm:spPr/>
    </dgm:pt>
    <dgm:pt modelId="{3339C3CB-4140-4111-B8F1-1A5D87E0DD53}" type="pres">
      <dgm:prSet presAssocID="{BDE94ACD-A08E-4706-938D-FC4ED087A011}" presName="rootText" presStyleLbl="node2" presStyleIdx="1" presStyleCnt="4" custScaleY="192128" custLinFactNeighborX="6454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B9C95-0EC3-44AE-887C-98A49F1F0481}" type="pres">
      <dgm:prSet presAssocID="{BDE94ACD-A08E-4706-938D-FC4ED087A011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563292-9D53-4FC3-89C3-922FEB1AA614}" type="pres">
      <dgm:prSet presAssocID="{BDE94ACD-A08E-4706-938D-FC4ED087A011}" presName="hierChild4" presStyleCnt="0"/>
      <dgm:spPr/>
    </dgm:pt>
    <dgm:pt modelId="{D6F967EE-3415-48DA-B7B7-7F1138A1FEDC}" type="pres">
      <dgm:prSet presAssocID="{BDE94ACD-A08E-4706-938D-FC4ED087A011}" presName="hierChild5" presStyleCnt="0"/>
      <dgm:spPr/>
    </dgm:pt>
    <dgm:pt modelId="{C763875F-35C5-4C87-B50C-C764B5908BEC}" type="pres">
      <dgm:prSet presAssocID="{8F4C99B2-931E-46C2-A075-038EE51620A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6E4657A-51FF-41E9-A3F3-320FDB8BA46B}" type="pres">
      <dgm:prSet presAssocID="{A0F7C9DD-7963-4CBE-8076-ED8990D3D111}" presName="hierRoot2" presStyleCnt="0">
        <dgm:presLayoutVars>
          <dgm:hierBranch val="init"/>
        </dgm:presLayoutVars>
      </dgm:prSet>
      <dgm:spPr/>
    </dgm:pt>
    <dgm:pt modelId="{DE3F561F-0E80-43AE-B68C-D2BC83B91B39}" type="pres">
      <dgm:prSet presAssocID="{A0F7C9DD-7963-4CBE-8076-ED8990D3D111}" presName="rootComposite" presStyleCnt="0"/>
      <dgm:spPr/>
    </dgm:pt>
    <dgm:pt modelId="{C6C07E92-C4EE-4DF3-87E5-0AEA588D179A}" type="pres">
      <dgm:prSet presAssocID="{A0F7C9DD-7963-4CBE-8076-ED8990D3D111}" presName="rootText" presStyleLbl="node2" presStyleIdx="2" presStyleCnt="4" custScaleY="185835" custLinFactNeighborX="368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3DA08-FF6B-4094-9E0C-FA092C69E12F}" type="pres">
      <dgm:prSet presAssocID="{A0F7C9DD-7963-4CBE-8076-ED8990D3D111}" presName="rootConnector" presStyleLbl="node2" presStyleIdx="2" presStyleCnt="4"/>
      <dgm:spPr/>
      <dgm:t>
        <a:bodyPr/>
        <a:lstStyle/>
        <a:p>
          <a:endParaRPr lang="ru-RU"/>
        </a:p>
      </dgm:t>
    </dgm:pt>
    <dgm:pt modelId="{005681A4-46A3-4220-BFD7-B258E14B7261}" type="pres">
      <dgm:prSet presAssocID="{A0F7C9DD-7963-4CBE-8076-ED8990D3D111}" presName="hierChild4" presStyleCnt="0"/>
      <dgm:spPr/>
    </dgm:pt>
    <dgm:pt modelId="{42D4EB64-3102-4120-BE14-E0F106AD8765}" type="pres">
      <dgm:prSet presAssocID="{A0F7C9DD-7963-4CBE-8076-ED8990D3D111}" presName="hierChild5" presStyleCnt="0"/>
      <dgm:spPr/>
    </dgm:pt>
    <dgm:pt modelId="{66C28E9B-F9A7-4F5E-ADED-12A61CA9598A}" type="pres">
      <dgm:prSet presAssocID="{4F6A14EC-4ECE-49A3-B067-E79FD3C7815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6E9A73-93D5-49A6-A2FA-080BF6944A41}" type="pres">
      <dgm:prSet presAssocID="{2BD7C468-15A1-4299-A90A-4D226168B2E4}" presName="hierRoot2" presStyleCnt="0">
        <dgm:presLayoutVars>
          <dgm:hierBranch val="init"/>
        </dgm:presLayoutVars>
      </dgm:prSet>
      <dgm:spPr/>
    </dgm:pt>
    <dgm:pt modelId="{7344BA71-E8BC-43F9-BBAC-A396EDD0E1DC}" type="pres">
      <dgm:prSet presAssocID="{2BD7C468-15A1-4299-A90A-4D226168B2E4}" presName="rootComposite" presStyleCnt="0"/>
      <dgm:spPr/>
    </dgm:pt>
    <dgm:pt modelId="{F173BD88-A0D5-48EC-82E5-155B00027FF6}" type="pres">
      <dgm:prSet presAssocID="{2BD7C468-15A1-4299-A90A-4D226168B2E4}" presName="rootText" presStyleLbl="node2" presStyleIdx="3" presStyleCnt="4" custScaleY="186108" custLinFactNeighborX="15111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078EB-0731-4DA8-9F7E-C4899AEA117B}" type="pres">
      <dgm:prSet presAssocID="{2BD7C468-15A1-4299-A90A-4D226168B2E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0D64FD4-5700-4179-B961-51287F18D42B}" type="pres">
      <dgm:prSet presAssocID="{2BD7C468-15A1-4299-A90A-4D226168B2E4}" presName="hierChild4" presStyleCnt="0"/>
      <dgm:spPr/>
    </dgm:pt>
    <dgm:pt modelId="{0DB95854-2B0C-4C04-8EED-382DBB9B9E7F}" type="pres">
      <dgm:prSet presAssocID="{2BD7C468-15A1-4299-A90A-4D226168B2E4}" presName="hierChild5" presStyleCnt="0"/>
      <dgm:spPr/>
    </dgm:pt>
    <dgm:pt modelId="{6EEDF3B8-68F2-43F2-9310-69B92D99B8DE}" type="pres">
      <dgm:prSet presAssocID="{93BFC2C9-7CEC-4A1C-8FA1-809EEC662A67}" presName="hierChild3" presStyleCnt="0"/>
      <dgm:spPr/>
    </dgm:pt>
  </dgm:ptLst>
  <dgm:cxnLst>
    <dgm:cxn modelId="{0B3A48D5-B1CD-4EE8-A68B-805C7B3E3B26}" srcId="{134B1AB5-A90C-4C36-89EF-DEC3FC1F59B8}" destId="{93BFC2C9-7CEC-4A1C-8FA1-809EEC662A67}" srcOrd="0" destOrd="0" parTransId="{49C4D53C-F492-4A63-8F96-C28EDC3FB189}" sibTransId="{A34C1A81-1B1A-42F2-B1A4-081490C055ED}"/>
    <dgm:cxn modelId="{70FC78F3-50BB-4C98-8C91-8BADD4D3413F}" type="presOf" srcId="{2BD7C468-15A1-4299-A90A-4D226168B2E4}" destId="{DE5078EB-0731-4DA8-9F7E-C4899AEA117B}" srcOrd="1" destOrd="0" presId="urn:microsoft.com/office/officeart/2005/8/layout/orgChart1"/>
    <dgm:cxn modelId="{BAABFD3D-0C29-4776-AEC3-ABABBBF58E8D}" type="presOf" srcId="{A7015492-1D11-4751-84E7-95BB6AAF108D}" destId="{EF2B1AB4-3A0D-426D-9EC6-0DF42E863DDA}" srcOrd="1" destOrd="0" presId="urn:microsoft.com/office/officeart/2005/8/layout/orgChart1"/>
    <dgm:cxn modelId="{08F161C9-1718-4BF8-8E6A-8CB64AED3EB3}" type="presOf" srcId="{C1FA409D-6424-4AEA-811B-E18ADA34AF0A}" destId="{C27558C1-6460-4AFF-ABAC-3750986AD4D0}" srcOrd="0" destOrd="0" presId="urn:microsoft.com/office/officeart/2005/8/layout/orgChart1"/>
    <dgm:cxn modelId="{CB47C670-2739-4839-8D19-74ED508134C5}" type="presOf" srcId="{2BD7C468-15A1-4299-A90A-4D226168B2E4}" destId="{F173BD88-A0D5-48EC-82E5-155B00027FF6}" srcOrd="0" destOrd="0" presId="urn:microsoft.com/office/officeart/2005/8/layout/orgChart1"/>
    <dgm:cxn modelId="{11D99A48-E43E-480D-A01E-ED1316E37CD8}" type="presOf" srcId="{8F4C99B2-931E-46C2-A075-038EE51620A4}" destId="{C763875F-35C5-4C87-B50C-C764B5908BEC}" srcOrd="0" destOrd="0" presId="urn:microsoft.com/office/officeart/2005/8/layout/orgChart1"/>
    <dgm:cxn modelId="{9C348744-7F72-4694-A60D-E944C6E6802B}" type="presOf" srcId="{A0F7C9DD-7963-4CBE-8076-ED8990D3D111}" destId="{6B63DA08-FF6B-4094-9E0C-FA092C69E12F}" srcOrd="1" destOrd="0" presId="urn:microsoft.com/office/officeart/2005/8/layout/orgChart1"/>
    <dgm:cxn modelId="{C3C90E4E-77A0-4DC5-A1DD-ED4CE3846D95}" type="presOf" srcId="{134B1AB5-A90C-4C36-89EF-DEC3FC1F59B8}" destId="{B888BF4B-4CC6-43FE-80F0-2FA0A26F5588}" srcOrd="0" destOrd="0" presId="urn:microsoft.com/office/officeart/2005/8/layout/orgChart1"/>
    <dgm:cxn modelId="{4B576AE6-2E0B-4BFA-A6EF-99C559DD4B11}" srcId="{93BFC2C9-7CEC-4A1C-8FA1-809EEC662A67}" destId="{A0F7C9DD-7963-4CBE-8076-ED8990D3D111}" srcOrd="2" destOrd="0" parTransId="{8F4C99B2-931E-46C2-A075-038EE51620A4}" sibTransId="{FE99A4EF-F5C5-4DBB-B84B-3410EE0BB627}"/>
    <dgm:cxn modelId="{3B9B6142-25BF-4979-8DA2-4FA52FCB495C}" srcId="{93BFC2C9-7CEC-4A1C-8FA1-809EEC662A67}" destId="{A7015492-1D11-4751-84E7-95BB6AAF108D}" srcOrd="0" destOrd="0" parTransId="{2D922D1E-008A-4DC8-AB8D-C90238EE9A9E}" sibTransId="{DA379D19-7034-414F-A2E1-0DD5D6059C31}"/>
    <dgm:cxn modelId="{44980B86-9FCB-47E9-8D80-5E745F3A621C}" srcId="{93BFC2C9-7CEC-4A1C-8FA1-809EEC662A67}" destId="{BDE94ACD-A08E-4706-938D-FC4ED087A011}" srcOrd="1" destOrd="0" parTransId="{C1FA409D-6424-4AEA-811B-E18ADA34AF0A}" sibTransId="{EEACC1E2-F1F8-48A7-B7C3-2E4209B18F3F}"/>
    <dgm:cxn modelId="{B1E3B5CD-8D65-4566-A56B-8651490272F7}" type="presOf" srcId="{BDE94ACD-A08E-4706-938D-FC4ED087A011}" destId="{3339C3CB-4140-4111-B8F1-1A5D87E0DD53}" srcOrd="0" destOrd="0" presId="urn:microsoft.com/office/officeart/2005/8/layout/orgChart1"/>
    <dgm:cxn modelId="{7CA36ED4-FBA5-4303-9A70-BAEA9917BC4D}" type="presOf" srcId="{93BFC2C9-7CEC-4A1C-8FA1-809EEC662A67}" destId="{2DE47266-2859-4380-BDF8-27891CE0DAFC}" srcOrd="0" destOrd="0" presId="urn:microsoft.com/office/officeart/2005/8/layout/orgChart1"/>
    <dgm:cxn modelId="{1649A03C-7428-4774-96CD-6CDF2212B830}" type="presOf" srcId="{2D922D1E-008A-4DC8-AB8D-C90238EE9A9E}" destId="{9C442BF4-7968-4531-A3E2-D9BB440A2EA9}" srcOrd="0" destOrd="0" presId="urn:microsoft.com/office/officeart/2005/8/layout/orgChart1"/>
    <dgm:cxn modelId="{28AFE16C-7487-4626-A9AC-B1DF07AC3D05}" type="presOf" srcId="{4F6A14EC-4ECE-49A3-B067-E79FD3C7815E}" destId="{66C28E9B-F9A7-4F5E-ADED-12A61CA9598A}" srcOrd="0" destOrd="0" presId="urn:microsoft.com/office/officeart/2005/8/layout/orgChart1"/>
    <dgm:cxn modelId="{658FC4BA-93AD-48ED-A591-A0D7861B5C4E}" type="presOf" srcId="{93BFC2C9-7CEC-4A1C-8FA1-809EEC662A67}" destId="{19E3BB41-E232-483C-A9D4-22F52B7B74EB}" srcOrd="1" destOrd="0" presId="urn:microsoft.com/office/officeart/2005/8/layout/orgChart1"/>
    <dgm:cxn modelId="{2B04E3DE-4CA4-4708-B63B-A86AA8E2833B}" srcId="{93BFC2C9-7CEC-4A1C-8FA1-809EEC662A67}" destId="{2BD7C468-15A1-4299-A90A-4D226168B2E4}" srcOrd="3" destOrd="0" parTransId="{4F6A14EC-4ECE-49A3-B067-E79FD3C7815E}" sibTransId="{557668AF-730A-4092-AF81-3D038502E1A9}"/>
    <dgm:cxn modelId="{B7EEA023-B406-499B-BE38-DE0FF3451479}" type="presOf" srcId="{A0F7C9DD-7963-4CBE-8076-ED8990D3D111}" destId="{C6C07E92-C4EE-4DF3-87E5-0AEA588D179A}" srcOrd="0" destOrd="0" presId="urn:microsoft.com/office/officeart/2005/8/layout/orgChart1"/>
    <dgm:cxn modelId="{54938DC1-1BF2-4322-A21A-9D11688AD5AC}" type="presOf" srcId="{A7015492-1D11-4751-84E7-95BB6AAF108D}" destId="{F71FC346-8D8C-4B7D-8713-752691AB0EC8}" srcOrd="0" destOrd="0" presId="urn:microsoft.com/office/officeart/2005/8/layout/orgChart1"/>
    <dgm:cxn modelId="{1CFB2BAD-7301-4434-8CC1-8E7B11E7BCCB}" type="presOf" srcId="{BDE94ACD-A08E-4706-938D-FC4ED087A011}" destId="{09BB9C95-0EC3-44AE-887C-98A49F1F0481}" srcOrd="1" destOrd="0" presId="urn:microsoft.com/office/officeart/2005/8/layout/orgChart1"/>
    <dgm:cxn modelId="{7887CC7A-28CF-419E-829F-DC4512BA526F}" type="presParOf" srcId="{B888BF4B-4CC6-43FE-80F0-2FA0A26F5588}" destId="{02C36C02-4765-46B7-9112-480D5F160D3F}" srcOrd="0" destOrd="0" presId="urn:microsoft.com/office/officeart/2005/8/layout/orgChart1"/>
    <dgm:cxn modelId="{A17DDB83-BC18-43B0-AD5D-426EF7B4D9C0}" type="presParOf" srcId="{02C36C02-4765-46B7-9112-480D5F160D3F}" destId="{81D7E6D3-8731-44F5-A171-4DDB88BDEF4B}" srcOrd="0" destOrd="0" presId="urn:microsoft.com/office/officeart/2005/8/layout/orgChart1"/>
    <dgm:cxn modelId="{2145E369-9748-4174-8A39-4B5F23896D54}" type="presParOf" srcId="{81D7E6D3-8731-44F5-A171-4DDB88BDEF4B}" destId="{2DE47266-2859-4380-BDF8-27891CE0DAFC}" srcOrd="0" destOrd="0" presId="urn:microsoft.com/office/officeart/2005/8/layout/orgChart1"/>
    <dgm:cxn modelId="{B8ADF69C-5570-41B4-AFA6-58E365EF7481}" type="presParOf" srcId="{81D7E6D3-8731-44F5-A171-4DDB88BDEF4B}" destId="{19E3BB41-E232-483C-A9D4-22F52B7B74EB}" srcOrd="1" destOrd="0" presId="urn:microsoft.com/office/officeart/2005/8/layout/orgChart1"/>
    <dgm:cxn modelId="{448DCC54-6E12-4726-9D18-BFAFDF1DE609}" type="presParOf" srcId="{02C36C02-4765-46B7-9112-480D5F160D3F}" destId="{46DEB840-1696-4DF8-8E40-143404924021}" srcOrd="1" destOrd="0" presId="urn:microsoft.com/office/officeart/2005/8/layout/orgChart1"/>
    <dgm:cxn modelId="{173E3258-9339-408E-BC61-892F491CF373}" type="presParOf" srcId="{46DEB840-1696-4DF8-8E40-143404924021}" destId="{9C442BF4-7968-4531-A3E2-D9BB440A2EA9}" srcOrd="0" destOrd="0" presId="urn:microsoft.com/office/officeart/2005/8/layout/orgChart1"/>
    <dgm:cxn modelId="{E5697A57-F2A9-4EE0-9155-7EE183173059}" type="presParOf" srcId="{46DEB840-1696-4DF8-8E40-143404924021}" destId="{069069AD-0A90-4F67-A1C8-F9B0FFA64FF2}" srcOrd="1" destOrd="0" presId="urn:microsoft.com/office/officeart/2005/8/layout/orgChart1"/>
    <dgm:cxn modelId="{A3212A39-F656-4A55-AD54-E307CF3ACC5A}" type="presParOf" srcId="{069069AD-0A90-4F67-A1C8-F9B0FFA64FF2}" destId="{6A19BEF5-B737-4D95-A378-1DB538184D85}" srcOrd="0" destOrd="0" presId="urn:microsoft.com/office/officeart/2005/8/layout/orgChart1"/>
    <dgm:cxn modelId="{9526D7B5-4BE4-4D76-A070-56D7CBADA859}" type="presParOf" srcId="{6A19BEF5-B737-4D95-A378-1DB538184D85}" destId="{F71FC346-8D8C-4B7D-8713-752691AB0EC8}" srcOrd="0" destOrd="0" presId="urn:microsoft.com/office/officeart/2005/8/layout/orgChart1"/>
    <dgm:cxn modelId="{A8D68305-B695-4BF7-8B04-011C1D2661AF}" type="presParOf" srcId="{6A19BEF5-B737-4D95-A378-1DB538184D85}" destId="{EF2B1AB4-3A0D-426D-9EC6-0DF42E863DDA}" srcOrd="1" destOrd="0" presId="urn:microsoft.com/office/officeart/2005/8/layout/orgChart1"/>
    <dgm:cxn modelId="{8AA5C3B3-98C9-478E-A341-8239740B5D0B}" type="presParOf" srcId="{069069AD-0A90-4F67-A1C8-F9B0FFA64FF2}" destId="{5548492E-51DC-4C05-8867-788983A2EB4C}" srcOrd="1" destOrd="0" presId="urn:microsoft.com/office/officeart/2005/8/layout/orgChart1"/>
    <dgm:cxn modelId="{AC9C55E8-AD3F-4271-BFBE-3D18E62765EC}" type="presParOf" srcId="{069069AD-0A90-4F67-A1C8-F9B0FFA64FF2}" destId="{0D2A6EC3-6D46-4BF9-9C07-A5E15E2CEAA9}" srcOrd="2" destOrd="0" presId="urn:microsoft.com/office/officeart/2005/8/layout/orgChart1"/>
    <dgm:cxn modelId="{2FE2E482-7820-4046-9247-8EC120CD9627}" type="presParOf" srcId="{46DEB840-1696-4DF8-8E40-143404924021}" destId="{C27558C1-6460-4AFF-ABAC-3750986AD4D0}" srcOrd="2" destOrd="0" presId="urn:microsoft.com/office/officeart/2005/8/layout/orgChart1"/>
    <dgm:cxn modelId="{E33CE55D-F011-42B5-8388-F8792E707955}" type="presParOf" srcId="{46DEB840-1696-4DF8-8E40-143404924021}" destId="{BC6F9E3C-037E-4E02-AF92-2AB9E9D448D9}" srcOrd="3" destOrd="0" presId="urn:microsoft.com/office/officeart/2005/8/layout/orgChart1"/>
    <dgm:cxn modelId="{42BC783E-5AC1-4DA5-A297-B194771496D6}" type="presParOf" srcId="{BC6F9E3C-037E-4E02-AF92-2AB9E9D448D9}" destId="{461D9675-A0C6-4A30-B7E0-D94BD3DE9E39}" srcOrd="0" destOrd="0" presId="urn:microsoft.com/office/officeart/2005/8/layout/orgChart1"/>
    <dgm:cxn modelId="{C1C1D75E-0004-4FE2-B9E1-7CD199E6D0CD}" type="presParOf" srcId="{461D9675-A0C6-4A30-B7E0-D94BD3DE9E39}" destId="{3339C3CB-4140-4111-B8F1-1A5D87E0DD53}" srcOrd="0" destOrd="0" presId="urn:microsoft.com/office/officeart/2005/8/layout/orgChart1"/>
    <dgm:cxn modelId="{FE95A55F-D0C6-451E-8FD8-4AD9EEA5E992}" type="presParOf" srcId="{461D9675-A0C6-4A30-B7E0-D94BD3DE9E39}" destId="{09BB9C95-0EC3-44AE-887C-98A49F1F0481}" srcOrd="1" destOrd="0" presId="urn:microsoft.com/office/officeart/2005/8/layout/orgChart1"/>
    <dgm:cxn modelId="{32B613EF-053F-4D82-A2CD-E9E58CDDFD7E}" type="presParOf" srcId="{BC6F9E3C-037E-4E02-AF92-2AB9E9D448D9}" destId="{A6563292-9D53-4FC3-89C3-922FEB1AA614}" srcOrd="1" destOrd="0" presId="urn:microsoft.com/office/officeart/2005/8/layout/orgChart1"/>
    <dgm:cxn modelId="{17BB752C-F31F-4360-BF0D-1A6B940623DF}" type="presParOf" srcId="{BC6F9E3C-037E-4E02-AF92-2AB9E9D448D9}" destId="{D6F967EE-3415-48DA-B7B7-7F1138A1FEDC}" srcOrd="2" destOrd="0" presId="urn:microsoft.com/office/officeart/2005/8/layout/orgChart1"/>
    <dgm:cxn modelId="{BE19F520-E710-4663-BEA5-EBBCBE62770F}" type="presParOf" srcId="{46DEB840-1696-4DF8-8E40-143404924021}" destId="{C763875F-35C5-4C87-B50C-C764B5908BEC}" srcOrd="4" destOrd="0" presId="urn:microsoft.com/office/officeart/2005/8/layout/orgChart1"/>
    <dgm:cxn modelId="{8C87B136-46E6-4E9B-B6C5-C4CD7E884328}" type="presParOf" srcId="{46DEB840-1696-4DF8-8E40-143404924021}" destId="{06E4657A-51FF-41E9-A3F3-320FDB8BA46B}" srcOrd="5" destOrd="0" presId="urn:microsoft.com/office/officeart/2005/8/layout/orgChart1"/>
    <dgm:cxn modelId="{B2214D90-7A64-41A5-8E4F-93B2697DA7A2}" type="presParOf" srcId="{06E4657A-51FF-41E9-A3F3-320FDB8BA46B}" destId="{DE3F561F-0E80-43AE-B68C-D2BC83B91B39}" srcOrd="0" destOrd="0" presId="urn:microsoft.com/office/officeart/2005/8/layout/orgChart1"/>
    <dgm:cxn modelId="{F8903D48-89C9-46B0-BC51-05396D233D8C}" type="presParOf" srcId="{DE3F561F-0E80-43AE-B68C-D2BC83B91B39}" destId="{C6C07E92-C4EE-4DF3-87E5-0AEA588D179A}" srcOrd="0" destOrd="0" presId="urn:microsoft.com/office/officeart/2005/8/layout/orgChart1"/>
    <dgm:cxn modelId="{424B1E35-CA46-435D-A075-90888B6A0DEB}" type="presParOf" srcId="{DE3F561F-0E80-43AE-B68C-D2BC83B91B39}" destId="{6B63DA08-FF6B-4094-9E0C-FA092C69E12F}" srcOrd="1" destOrd="0" presId="urn:microsoft.com/office/officeart/2005/8/layout/orgChart1"/>
    <dgm:cxn modelId="{D442CDFD-FB11-41B0-A143-0FD9073DED77}" type="presParOf" srcId="{06E4657A-51FF-41E9-A3F3-320FDB8BA46B}" destId="{005681A4-46A3-4220-BFD7-B258E14B7261}" srcOrd="1" destOrd="0" presId="urn:microsoft.com/office/officeart/2005/8/layout/orgChart1"/>
    <dgm:cxn modelId="{0C9D6243-E79A-4EF6-ACD6-B0892135D82E}" type="presParOf" srcId="{06E4657A-51FF-41E9-A3F3-320FDB8BA46B}" destId="{42D4EB64-3102-4120-BE14-E0F106AD8765}" srcOrd="2" destOrd="0" presId="urn:microsoft.com/office/officeart/2005/8/layout/orgChart1"/>
    <dgm:cxn modelId="{1BAEC52F-4698-46FE-9346-5EB244040332}" type="presParOf" srcId="{46DEB840-1696-4DF8-8E40-143404924021}" destId="{66C28E9B-F9A7-4F5E-ADED-12A61CA9598A}" srcOrd="6" destOrd="0" presId="urn:microsoft.com/office/officeart/2005/8/layout/orgChart1"/>
    <dgm:cxn modelId="{E155D6B2-5F58-48BE-BC2E-669490D81DCF}" type="presParOf" srcId="{46DEB840-1696-4DF8-8E40-143404924021}" destId="{216E9A73-93D5-49A6-A2FA-080BF6944A41}" srcOrd="7" destOrd="0" presId="urn:microsoft.com/office/officeart/2005/8/layout/orgChart1"/>
    <dgm:cxn modelId="{7076CD30-96FD-44CA-9D4B-B388AEA69499}" type="presParOf" srcId="{216E9A73-93D5-49A6-A2FA-080BF6944A41}" destId="{7344BA71-E8BC-43F9-BBAC-A396EDD0E1DC}" srcOrd="0" destOrd="0" presId="urn:microsoft.com/office/officeart/2005/8/layout/orgChart1"/>
    <dgm:cxn modelId="{0AC5F957-1BDA-4461-B320-6D0516CAC8C0}" type="presParOf" srcId="{7344BA71-E8BC-43F9-BBAC-A396EDD0E1DC}" destId="{F173BD88-A0D5-48EC-82E5-155B00027FF6}" srcOrd="0" destOrd="0" presId="urn:microsoft.com/office/officeart/2005/8/layout/orgChart1"/>
    <dgm:cxn modelId="{2EB6C9DF-50C4-403B-8949-0D9DBDBD2B6D}" type="presParOf" srcId="{7344BA71-E8BC-43F9-BBAC-A396EDD0E1DC}" destId="{DE5078EB-0731-4DA8-9F7E-C4899AEA117B}" srcOrd="1" destOrd="0" presId="urn:microsoft.com/office/officeart/2005/8/layout/orgChart1"/>
    <dgm:cxn modelId="{F251E5E5-CF83-476E-95CA-D1DC224DF48F}" type="presParOf" srcId="{216E9A73-93D5-49A6-A2FA-080BF6944A41}" destId="{C0D64FD4-5700-4179-B961-51287F18D42B}" srcOrd="1" destOrd="0" presId="urn:microsoft.com/office/officeart/2005/8/layout/orgChart1"/>
    <dgm:cxn modelId="{CBD0C521-E174-497B-8DCD-F895315B4639}" type="presParOf" srcId="{216E9A73-93D5-49A6-A2FA-080BF6944A41}" destId="{0DB95854-2B0C-4C04-8EED-382DBB9B9E7F}" srcOrd="2" destOrd="0" presId="urn:microsoft.com/office/officeart/2005/8/layout/orgChart1"/>
    <dgm:cxn modelId="{1FD34902-7231-4074-9705-CBC2E1ACFD45}" type="presParOf" srcId="{02C36C02-4765-46B7-9112-480D5F160D3F}" destId="{6EEDF3B8-68F2-43F2-9310-69B92D99B8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  </a:t>
          </a:r>
          <a:r>
            <a: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8 229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7 985,0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4 215,0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городское поселение</a:t>
          </a:r>
        </a:p>
        <a:p>
          <a:pPr>
            <a:lnSpc>
              <a:spcPct val="7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12 624,0    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   4 935,0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80E5CF26-2471-44B9-A4A1-0182CF3DF26E}" type="pres">
      <dgm:prSet presAssocID="{9269954C-D8E4-492A-B4F7-C21EA4C65A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B9CA5-375D-41FF-BF30-F5A31ACE13E3}" type="pres">
      <dgm:prSet presAssocID="{4D1B7EDF-DE6C-4B75-9F25-AC65DD89EBF9}" presName="composite" presStyleCnt="0"/>
      <dgm:spPr/>
    </dgm:pt>
    <dgm:pt modelId="{B5DF649F-28F7-4330-BC45-6305E9B07701}" type="pres">
      <dgm:prSet presAssocID="{4D1B7EDF-DE6C-4B75-9F25-AC65DD89EBF9}" presName="rect1" presStyleLbl="bgImgPlace1" presStyleIdx="0" presStyleCnt="5" custLinFactNeighborX="3122" custLinFactNeighborY="-4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53ABCCD-0982-4E18-AE2B-2B0B82C0BA6B}" type="pres">
      <dgm:prSet presAssocID="{4D1B7EDF-DE6C-4B75-9F25-AC65DD89EBF9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B1327-14F5-40AB-A0E9-CA844A26E249}" type="pres">
      <dgm:prSet presAssocID="{0776A70A-C398-4333-A9FC-91D2E18BF11D}" presName="sibTrans" presStyleCnt="0"/>
      <dgm:spPr/>
    </dgm:pt>
    <dgm:pt modelId="{0FFF48AB-315F-4208-BD92-237F2BFF3D2E}" type="pres">
      <dgm:prSet presAssocID="{BF9A1481-66E3-4575-A53F-B6C22BEED88E}" presName="composite" presStyleCnt="0"/>
      <dgm:spPr/>
    </dgm:pt>
    <dgm:pt modelId="{89D11AFA-AF88-4AB4-BE11-3666CB1AA4C2}" type="pres">
      <dgm:prSet presAssocID="{BF9A1481-66E3-4575-A53F-B6C22BEED88E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4FF0C54-2B9F-4EB9-A990-7FC7DB68FF0E}" type="pres">
      <dgm:prSet presAssocID="{BF9A1481-66E3-4575-A53F-B6C22BEED88E}" presName="wedgeRectCallout1" presStyleLbl="node1" presStyleIdx="1" presStyleCnt="5" custScaleX="98222" custScaleY="104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E2C1A-B475-4751-B457-F84F81AD97C9}" type="pres">
      <dgm:prSet presAssocID="{C6603FFC-EE44-415A-AB46-74862EB61071}" presName="sibTrans" presStyleCnt="0"/>
      <dgm:spPr/>
    </dgm:pt>
    <dgm:pt modelId="{57DBCEE1-D746-4476-9EFA-1CBECEF81F59}" type="pres">
      <dgm:prSet presAssocID="{25B2D148-3DF9-4256-A90B-761527A0B667}" presName="composite" presStyleCnt="0"/>
      <dgm:spPr/>
    </dgm:pt>
    <dgm:pt modelId="{E6B852C3-D4CC-45C9-9C42-4D6F3E8D78DB}" type="pres">
      <dgm:prSet presAssocID="{25B2D148-3DF9-4256-A90B-761527A0B667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8BDB55-B4FF-4317-9D44-314F1485202C}" type="pres">
      <dgm:prSet presAssocID="{25B2D148-3DF9-4256-A90B-761527A0B667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0A75A-48AD-413B-9BC7-F59E45EB6FDE}" type="pres">
      <dgm:prSet presAssocID="{00E93829-8632-407B-AC82-528962F8A28D}" presName="sibTrans" presStyleCnt="0"/>
      <dgm:spPr/>
    </dgm:pt>
    <dgm:pt modelId="{EAEA292B-2BBE-4EE4-ABA2-D92B60226427}" type="pres">
      <dgm:prSet presAssocID="{91D24FE5-FBF4-4F5F-A333-6A9B1BA2D39C}" presName="composite" presStyleCnt="0"/>
      <dgm:spPr/>
    </dgm:pt>
    <dgm:pt modelId="{4B1A2705-0104-4125-9A72-20003B85696D}" type="pres">
      <dgm:prSet presAssocID="{91D24FE5-FBF4-4F5F-A333-6A9B1BA2D39C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9F68466-6C3C-46A8-A865-9ACE6FF2D4EC}" type="pres">
      <dgm:prSet presAssocID="{91D24FE5-FBF4-4F5F-A333-6A9B1BA2D39C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7AD63-E4D8-4CCA-9E72-8AFC0F975699}" type="pres">
      <dgm:prSet presAssocID="{4785806A-B38C-49A3-945C-4B871A7D60A4}" presName="sibTrans" presStyleCnt="0"/>
      <dgm:spPr/>
    </dgm:pt>
    <dgm:pt modelId="{F5135D90-DED0-4595-BB33-7A2A83DBFB83}" type="pres">
      <dgm:prSet presAssocID="{D430D204-F976-4A74-B97D-72E79AF2204D}" presName="composite" presStyleCnt="0"/>
      <dgm:spPr/>
    </dgm:pt>
    <dgm:pt modelId="{30C9FFDF-CE37-42C3-B700-AA7AAA49BB7E}" type="pres">
      <dgm:prSet presAssocID="{D430D204-F976-4A74-B97D-72E79AF2204D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8F04A4D-CF8F-4ECD-9AA6-2D20E3278A98}" type="pres">
      <dgm:prSet presAssocID="{D430D204-F976-4A74-B97D-72E79AF2204D}" presName="wedgeRectCallout1" presStyleLbl="node1" presStyleIdx="4" presStyleCnt="5" custLinFactNeighborX="-3520" custLinFactNeighborY="-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10E861-7700-486B-AB90-C1DD1411C0E8}" type="presOf" srcId="{25B2D148-3DF9-4256-A90B-761527A0B667}" destId="{D48BDB55-B4FF-4317-9D44-314F1485202C}" srcOrd="0" destOrd="0" presId="urn:microsoft.com/office/officeart/2008/layout/BendingPictureCaptionList"/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38EBCCDF-EBF4-4016-83CF-CDC535AADCC4}" type="presOf" srcId="{9269954C-D8E4-492A-B4F7-C21EA4C65AC4}" destId="{80E5CF26-2471-44B9-A4A1-0182CF3DF26E}" srcOrd="0" destOrd="0" presId="urn:microsoft.com/office/officeart/2008/layout/BendingPictureCaptionList"/>
    <dgm:cxn modelId="{EBA8B87A-93DD-419F-94FA-6083FB3F9C2C}" type="presOf" srcId="{D430D204-F976-4A74-B97D-72E79AF2204D}" destId="{68F04A4D-CF8F-4ECD-9AA6-2D20E3278A98}" srcOrd="0" destOrd="0" presId="urn:microsoft.com/office/officeart/2008/layout/BendingPictureCaptionList"/>
    <dgm:cxn modelId="{5E6CAD22-B772-4905-997F-22A5510C203F}" type="presOf" srcId="{4D1B7EDF-DE6C-4B75-9F25-AC65DD89EBF9}" destId="{153ABCCD-0982-4E18-AE2B-2B0B82C0BA6B}" srcOrd="0" destOrd="0" presId="urn:microsoft.com/office/officeart/2008/layout/BendingPictureCaptionList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8D2D13ED-13AA-4E3C-A952-CE3AE2C50F13}" type="presOf" srcId="{91D24FE5-FBF4-4F5F-A333-6A9B1BA2D39C}" destId="{E9F68466-6C3C-46A8-A865-9ACE6FF2D4EC}" srcOrd="0" destOrd="0" presId="urn:microsoft.com/office/officeart/2008/layout/BendingPictureCaptionList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FCF69D35-16DE-44F2-98BA-485DF43745BA}" type="presOf" srcId="{BF9A1481-66E3-4575-A53F-B6C22BEED88E}" destId="{A4FF0C54-2B9F-4EB9-A990-7FC7DB68FF0E}" srcOrd="0" destOrd="0" presId="urn:microsoft.com/office/officeart/2008/layout/BendingPictureCaptionList"/>
    <dgm:cxn modelId="{7BCE60F8-8135-4590-8CEC-96049906E96F}" type="presParOf" srcId="{80E5CF26-2471-44B9-A4A1-0182CF3DF26E}" destId="{F2EB9CA5-375D-41FF-BF30-F5A31ACE13E3}" srcOrd="0" destOrd="0" presId="urn:microsoft.com/office/officeart/2008/layout/BendingPictureCaptionList"/>
    <dgm:cxn modelId="{A0AA127A-8CA5-4ED6-B4E2-F621A6C3AD4B}" type="presParOf" srcId="{F2EB9CA5-375D-41FF-BF30-F5A31ACE13E3}" destId="{B5DF649F-28F7-4330-BC45-6305E9B07701}" srcOrd="0" destOrd="0" presId="urn:microsoft.com/office/officeart/2008/layout/BendingPictureCaptionList"/>
    <dgm:cxn modelId="{79D38C1F-5CD2-4302-93BF-3F5DC81D2499}" type="presParOf" srcId="{F2EB9CA5-375D-41FF-BF30-F5A31ACE13E3}" destId="{153ABCCD-0982-4E18-AE2B-2B0B82C0BA6B}" srcOrd="1" destOrd="0" presId="urn:microsoft.com/office/officeart/2008/layout/BendingPictureCaptionList"/>
    <dgm:cxn modelId="{FB31A5FA-AAF2-4EEC-ABBC-C16E7B2531F1}" type="presParOf" srcId="{80E5CF26-2471-44B9-A4A1-0182CF3DF26E}" destId="{89FB1327-14F5-40AB-A0E9-CA844A26E249}" srcOrd="1" destOrd="0" presId="urn:microsoft.com/office/officeart/2008/layout/BendingPictureCaptionList"/>
    <dgm:cxn modelId="{044EFD7E-C7F7-4970-AD6F-4F071539ED92}" type="presParOf" srcId="{80E5CF26-2471-44B9-A4A1-0182CF3DF26E}" destId="{0FFF48AB-315F-4208-BD92-237F2BFF3D2E}" srcOrd="2" destOrd="0" presId="urn:microsoft.com/office/officeart/2008/layout/BendingPictureCaptionList"/>
    <dgm:cxn modelId="{912DF7C8-504B-439C-802E-0FAB9B6E5D00}" type="presParOf" srcId="{0FFF48AB-315F-4208-BD92-237F2BFF3D2E}" destId="{89D11AFA-AF88-4AB4-BE11-3666CB1AA4C2}" srcOrd="0" destOrd="0" presId="urn:microsoft.com/office/officeart/2008/layout/BendingPictureCaptionList"/>
    <dgm:cxn modelId="{382D3061-3DC5-4BC1-960F-9E4F309CCD2E}" type="presParOf" srcId="{0FFF48AB-315F-4208-BD92-237F2BFF3D2E}" destId="{A4FF0C54-2B9F-4EB9-A990-7FC7DB68FF0E}" srcOrd="1" destOrd="0" presId="urn:microsoft.com/office/officeart/2008/layout/BendingPictureCaptionList"/>
    <dgm:cxn modelId="{60B5D507-AE2D-4EE6-BDC8-0339E0761660}" type="presParOf" srcId="{80E5CF26-2471-44B9-A4A1-0182CF3DF26E}" destId="{79CE2C1A-B475-4751-B457-F84F81AD97C9}" srcOrd="3" destOrd="0" presId="urn:microsoft.com/office/officeart/2008/layout/BendingPictureCaptionList"/>
    <dgm:cxn modelId="{23261089-66E3-42D1-8CFE-2E348FF0662F}" type="presParOf" srcId="{80E5CF26-2471-44B9-A4A1-0182CF3DF26E}" destId="{57DBCEE1-D746-4476-9EFA-1CBECEF81F59}" srcOrd="4" destOrd="0" presId="urn:microsoft.com/office/officeart/2008/layout/BendingPictureCaptionList"/>
    <dgm:cxn modelId="{C6F0F81C-4B18-4A19-8911-3F7B128294E4}" type="presParOf" srcId="{57DBCEE1-D746-4476-9EFA-1CBECEF81F59}" destId="{E6B852C3-D4CC-45C9-9C42-4D6F3E8D78DB}" srcOrd="0" destOrd="0" presId="urn:microsoft.com/office/officeart/2008/layout/BendingPictureCaptionList"/>
    <dgm:cxn modelId="{A2104C1B-36E9-4226-BE82-1CB8067BBA0C}" type="presParOf" srcId="{57DBCEE1-D746-4476-9EFA-1CBECEF81F59}" destId="{D48BDB55-B4FF-4317-9D44-314F1485202C}" srcOrd="1" destOrd="0" presId="urn:microsoft.com/office/officeart/2008/layout/BendingPictureCaptionList"/>
    <dgm:cxn modelId="{1EFA5480-B17E-4120-ACEE-93AA4B6754D5}" type="presParOf" srcId="{80E5CF26-2471-44B9-A4A1-0182CF3DF26E}" destId="{CFF0A75A-48AD-413B-9BC7-F59E45EB6FDE}" srcOrd="5" destOrd="0" presId="urn:microsoft.com/office/officeart/2008/layout/BendingPictureCaptionList"/>
    <dgm:cxn modelId="{91BE08D9-33B6-4681-96BE-7E68CAA7FCEF}" type="presParOf" srcId="{80E5CF26-2471-44B9-A4A1-0182CF3DF26E}" destId="{EAEA292B-2BBE-4EE4-ABA2-D92B60226427}" srcOrd="6" destOrd="0" presId="urn:microsoft.com/office/officeart/2008/layout/BendingPictureCaptionList"/>
    <dgm:cxn modelId="{D5E624FC-650B-4C38-87AB-CDB17C72B903}" type="presParOf" srcId="{EAEA292B-2BBE-4EE4-ABA2-D92B60226427}" destId="{4B1A2705-0104-4125-9A72-20003B85696D}" srcOrd="0" destOrd="0" presId="urn:microsoft.com/office/officeart/2008/layout/BendingPictureCaptionList"/>
    <dgm:cxn modelId="{B6B8FC16-FA3E-4BB0-AD51-373791074D78}" type="presParOf" srcId="{EAEA292B-2BBE-4EE4-ABA2-D92B60226427}" destId="{E9F68466-6C3C-46A8-A865-9ACE6FF2D4EC}" srcOrd="1" destOrd="0" presId="urn:microsoft.com/office/officeart/2008/layout/BendingPictureCaptionList"/>
    <dgm:cxn modelId="{2AE30467-5112-48E3-8125-CB60893C4D84}" type="presParOf" srcId="{80E5CF26-2471-44B9-A4A1-0182CF3DF26E}" destId="{92B7AD63-E4D8-4CCA-9E72-8AFC0F975699}" srcOrd="7" destOrd="0" presId="urn:microsoft.com/office/officeart/2008/layout/BendingPictureCaptionList"/>
    <dgm:cxn modelId="{F808A82D-5928-4B2D-9E73-06D8C9FB95ED}" type="presParOf" srcId="{80E5CF26-2471-44B9-A4A1-0182CF3DF26E}" destId="{F5135D90-DED0-4595-BB33-7A2A83DBFB83}" srcOrd="8" destOrd="0" presId="urn:microsoft.com/office/officeart/2008/layout/BendingPictureCaptionList"/>
    <dgm:cxn modelId="{CC5E8540-7344-4E96-A387-7E3F06DB6432}" type="presParOf" srcId="{F5135D90-DED0-4595-BB33-7A2A83DBFB83}" destId="{30C9FFDF-CE37-42C3-B700-AA7AAA49BB7E}" srcOrd="0" destOrd="0" presId="urn:microsoft.com/office/officeart/2008/layout/BendingPictureCaptionList"/>
    <dgm:cxn modelId="{875DCF9C-B9DE-417B-B324-5238641B9CEA}" type="presParOf" srcId="{F5135D90-DED0-4595-BB33-7A2A83DBFB83}" destId="{68F04A4D-CF8F-4ECD-9AA6-2D20E3278A9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7,4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4 053,7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1 552,6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- 1 422,1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73EF5683-3FA3-4661-993F-384398A7AF48}" type="pres">
      <dgm:prSet presAssocID="{24FF7459-49F2-43A7-94C5-9C00D9A341DE}" presName="linearFlow" presStyleCnt="0">
        <dgm:presLayoutVars>
          <dgm:dir/>
          <dgm:resizeHandles val="exact"/>
        </dgm:presLayoutVars>
      </dgm:prSet>
      <dgm:spPr/>
    </dgm:pt>
    <dgm:pt modelId="{ADC8266B-C5D4-49C4-A894-C8F0B633D8DB}" type="pres">
      <dgm:prSet presAssocID="{CF32F85B-5E8F-4719-BAE6-B787EB9BE099}" presName="comp" presStyleCnt="0"/>
      <dgm:spPr/>
    </dgm:pt>
    <dgm:pt modelId="{D3A270EC-AE08-4FAF-B61B-7B2564821FA9}" type="pres">
      <dgm:prSet presAssocID="{CF32F85B-5E8F-4719-BAE6-B787EB9BE099}" presName="rect2" presStyleLbl="node1" presStyleIdx="0" presStyleCnt="4" custScaleX="158432" custScaleY="107770" custLinFactX="-100000" custLinFactNeighborX="-114663" custLinFactNeighborY="-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DD845-5043-4447-84EC-9DEBB6FEBD6B}" type="pres">
      <dgm:prSet presAssocID="{CF32F85B-5E8F-4719-BAE6-B787EB9BE099}" presName="rect1" presStyleLbl="lnNode1" presStyleIdx="0" presStyleCnt="4" custScaleX="368622" custScaleY="170911" custLinFactX="146278" custLinFactNeighborX="200000" custLinFactNeighborY="220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C5154B-082B-4366-87C3-0F667914115F}" type="pres">
      <dgm:prSet presAssocID="{0E791B2E-0EEC-49B0-AC04-EC5463337963}" presName="sibTrans" presStyleCnt="0"/>
      <dgm:spPr/>
    </dgm:pt>
    <dgm:pt modelId="{FF3707D1-B43B-4C3E-8D36-825AA5B5A710}" type="pres">
      <dgm:prSet presAssocID="{798F467C-A45E-46FC-8D28-CF1EC3F48AEF}" presName="comp" presStyleCnt="0"/>
      <dgm:spPr/>
    </dgm:pt>
    <dgm:pt modelId="{7AE80958-BCA8-45ED-93D0-715FD738A076}" type="pres">
      <dgm:prSet presAssocID="{798F467C-A45E-46FC-8D28-CF1EC3F48AEF}" presName="rect2" presStyleLbl="node1" presStyleIdx="1" presStyleCnt="4" custScaleX="210542" custScaleY="153810" custLinFactX="49866" custLinFactNeighborX="100000" custLinFactNeighborY="15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8D5BF-643B-45EE-9641-0E553B0C9059}" type="pres">
      <dgm:prSet presAssocID="{798F467C-A45E-46FC-8D28-CF1EC3F48AEF}" presName="rect1" presStyleLbl="lnNode1" presStyleIdx="1" presStyleCnt="4" custScaleX="364267" custScaleY="119795" custLinFactX="-200000" custLinFactNeighborX="-296986" custLinFactNeighborY="1021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0F7EAC-5CF6-4952-A743-F00F0276E089}" type="pres">
      <dgm:prSet presAssocID="{1554F44D-FBEE-4E50-A4FF-AA37401C5F0A}" presName="sibTrans" presStyleCnt="0"/>
      <dgm:spPr/>
    </dgm:pt>
    <dgm:pt modelId="{8295634E-614F-43B0-9320-08B9FE4F7A51}" type="pres">
      <dgm:prSet presAssocID="{87759534-FBD3-4498-8F5B-A50FCF4ED897}" presName="comp" presStyleCnt="0"/>
      <dgm:spPr/>
    </dgm:pt>
    <dgm:pt modelId="{EC6E2610-031A-4CB8-BFF2-0346A9237AB0}" type="pres">
      <dgm:prSet presAssocID="{87759534-FBD3-4498-8F5B-A50FCF4ED897}" presName="rect2" presStyleLbl="node1" presStyleIdx="2" presStyleCnt="4" custScaleX="183491" custScaleY="64478" custLinFactX="-79607" custLinFactNeighborX="-100000" custLinFactNeighborY="9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C6A32-887A-43FA-AC5D-09EB62901C8C}" type="pres">
      <dgm:prSet presAssocID="{87759534-FBD3-4498-8F5B-A50FCF4ED897}" presName="rect1" presStyleLbl="lnNode1" presStyleIdx="2" presStyleCnt="4" custScaleX="319139" custScaleY="141899" custLinFactX="171848" custLinFactNeighborX="200000" custLinFactNeighborY="1622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865346-F88D-49D6-9217-B2F6B6D212D5}" type="pres">
      <dgm:prSet presAssocID="{94850042-8815-49D6-B056-2DF9DE81813E}" presName="sibTrans" presStyleCnt="0"/>
      <dgm:spPr/>
    </dgm:pt>
    <dgm:pt modelId="{613F56C7-D45E-4D36-88C2-8218A8D7F5B1}" type="pres">
      <dgm:prSet presAssocID="{EEAC7958-B643-4629-BACE-C36F38BE1D92}" presName="comp" presStyleCnt="0"/>
      <dgm:spPr/>
    </dgm:pt>
    <dgm:pt modelId="{1F154E36-ADD0-42C8-84D4-6DD2CB17BB6B}" type="pres">
      <dgm:prSet presAssocID="{EEAC7958-B643-4629-BACE-C36F38BE1D92}" presName="rect2" presStyleLbl="node1" presStyleIdx="3" presStyleCnt="4" custScaleX="220227" custScaleY="112779" custLinFactX="52843" custLinFactNeighborX="100000" custLinFactNeighborY="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6BF8A-C700-451F-9C46-18C4E7A7F5E1}" type="pres">
      <dgm:prSet presAssocID="{EEAC7958-B643-4629-BACE-C36F38BE1D92}" presName="rect1" presStyleLbl="lnNode1" presStyleIdx="3" presStyleCnt="4" custScaleX="306694" custScaleY="154638" custLinFactX="-200000" custLinFactNeighborX="-273725" custLinFactNeighborY="-2019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380FA82-2EE5-48F5-B011-E1CAF30B12F7}" type="presOf" srcId="{798F467C-A45E-46FC-8D28-CF1EC3F48AEF}" destId="{7AE80958-BCA8-45ED-93D0-715FD738A076}" srcOrd="0" destOrd="0" presId="urn:microsoft.com/office/officeart/2008/layout/AlternatingPictureBlocks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0D6FCC9E-4C33-4593-93F6-526D141F5960}" type="presOf" srcId="{EEAC7958-B643-4629-BACE-C36F38BE1D92}" destId="{1F154E36-ADD0-42C8-84D4-6DD2CB17BB6B}" srcOrd="0" destOrd="0" presId="urn:microsoft.com/office/officeart/2008/layout/AlternatingPictureBlocks"/>
    <dgm:cxn modelId="{C4A789BE-273E-4981-832D-6E8A5D85400D}" type="presOf" srcId="{CF32F85B-5E8F-4719-BAE6-B787EB9BE099}" destId="{D3A270EC-AE08-4FAF-B61B-7B2564821FA9}" srcOrd="0" destOrd="0" presId="urn:microsoft.com/office/officeart/2008/layout/AlternatingPictureBlocks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ECF65F9D-B327-43EE-8E3C-57F90CB8D638}" type="presOf" srcId="{87759534-FBD3-4498-8F5B-A50FCF4ED897}" destId="{EC6E2610-031A-4CB8-BFF2-0346A9237AB0}" srcOrd="0" destOrd="0" presId="urn:microsoft.com/office/officeart/2008/layout/AlternatingPictureBlocks"/>
    <dgm:cxn modelId="{81CEEE41-5709-434E-8A46-1682A9AB94FD}" srcId="{24FF7459-49F2-43A7-94C5-9C00D9A341DE}" destId="{EEAC7958-B643-4629-BACE-C36F38BE1D92}" srcOrd="3" destOrd="0" parTransId="{585735F1-CF14-416B-9916-09D2C73941DA}" sibTransId="{015ACDB9-F18C-46F6-9751-133EA2F03270}"/>
    <dgm:cxn modelId="{358DF8A9-27A8-44DA-BB5E-AC6D92116065}" type="presOf" srcId="{24FF7459-49F2-43A7-94C5-9C00D9A341DE}" destId="{73EF5683-3FA3-4661-993F-384398A7AF48}" srcOrd="0" destOrd="0" presId="urn:microsoft.com/office/officeart/2008/layout/AlternatingPictureBlocks"/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A3B373A5-9B3D-4BAE-99CC-E21968F8BC65}" type="presParOf" srcId="{73EF5683-3FA3-4661-993F-384398A7AF48}" destId="{ADC8266B-C5D4-49C4-A894-C8F0B633D8DB}" srcOrd="0" destOrd="0" presId="urn:microsoft.com/office/officeart/2008/layout/AlternatingPictureBlocks"/>
    <dgm:cxn modelId="{A1AA5104-AEE3-4FBB-80BE-A40C067DA29E}" type="presParOf" srcId="{ADC8266B-C5D4-49C4-A894-C8F0B633D8DB}" destId="{D3A270EC-AE08-4FAF-B61B-7B2564821FA9}" srcOrd="0" destOrd="0" presId="urn:microsoft.com/office/officeart/2008/layout/AlternatingPictureBlocks"/>
    <dgm:cxn modelId="{D39EEA90-FA8E-4B20-AA19-5FBABF74C0D6}" type="presParOf" srcId="{ADC8266B-C5D4-49C4-A894-C8F0B633D8DB}" destId="{EBBDD845-5043-4447-84EC-9DEBB6FEBD6B}" srcOrd="1" destOrd="0" presId="urn:microsoft.com/office/officeart/2008/layout/AlternatingPictureBlocks"/>
    <dgm:cxn modelId="{E409C553-39CE-432F-8A65-7E264CDFA86C}" type="presParOf" srcId="{73EF5683-3FA3-4661-993F-384398A7AF48}" destId="{60C5154B-082B-4366-87C3-0F667914115F}" srcOrd="1" destOrd="0" presId="urn:microsoft.com/office/officeart/2008/layout/AlternatingPictureBlocks"/>
    <dgm:cxn modelId="{826A4223-25E6-4377-A940-CE596F7C9A07}" type="presParOf" srcId="{73EF5683-3FA3-4661-993F-384398A7AF48}" destId="{FF3707D1-B43B-4C3E-8D36-825AA5B5A710}" srcOrd="2" destOrd="0" presId="urn:microsoft.com/office/officeart/2008/layout/AlternatingPictureBlocks"/>
    <dgm:cxn modelId="{7ADFA02E-5DFF-4AF9-A53C-07938AF45676}" type="presParOf" srcId="{FF3707D1-B43B-4C3E-8D36-825AA5B5A710}" destId="{7AE80958-BCA8-45ED-93D0-715FD738A076}" srcOrd="0" destOrd="0" presId="urn:microsoft.com/office/officeart/2008/layout/AlternatingPictureBlocks"/>
    <dgm:cxn modelId="{A72B5AF4-DD7D-4739-BFAC-70CACCA817C6}" type="presParOf" srcId="{FF3707D1-B43B-4C3E-8D36-825AA5B5A710}" destId="{6EC8D5BF-643B-45EE-9641-0E553B0C9059}" srcOrd="1" destOrd="0" presId="urn:microsoft.com/office/officeart/2008/layout/AlternatingPictureBlocks"/>
    <dgm:cxn modelId="{74426393-D4CC-4624-90DA-8FFA0F27DD9B}" type="presParOf" srcId="{73EF5683-3FA3-4661-993F-384398A7AF48}" destId="{550F7EAC-5CF6-4952-A743-F00F0276E089}" srcOrd="3" destOrd="0" presId="urn:microsoft.com/office/officeart/2008/layout/AlternatingPictureBlocks"/>
    <dgm:cxn modelId="{864F04DB-9558-4036-9DF8-6B5AE457B8D5}" type="presParOf" srcId="{73EF5683-3FA3-4661-993F-384398A7AF48}" destId="{8295634E-614F-43B0-9320-08B9FE4F7A51}" srcOrd="4" destOrd="0" presId="urn:microsoft.com/office/officeart/2008/layout/AlternatingPictureBlocks"/>
    <dgm:cxn modelId="{40742AE7-0DE3-4361-A4E1-6FBE3743E6A0}" type="presParOf" srcId="{8295634E-614F-43B0-9320-08B9FE4F7A51}" destId="{EC6E2610-031A-4CB8-BFF2-0346A9237AB0}" srcOrd="0" destOrd="0" presId="urn:microsoft.com/office/officeart/2008/layout/AlternatingPictureBlocks"/>
    <dgm:cxn modelId="{0CABFE92-1355-4D12-87BD-08EB700E9659}" type="presParOf" srcId="{8295634E-614F-43B0-9320-08B9FE4F7A51}" destId="{55FC6A32-887A-43FA-AC5D-09EB62901C8C}" srcOrd="1" destOrd="0" presId="urn:microsoft.com/office/officeart/2008/layout/AlternatingPictureBlocks"/>
    <dgm:cxn modelId="{05B12A06-6F3B-4A83-B6D3-C41EF10BC6BA}" type="presParOf" srcId="{73EF5683-3FA3-4661-993F-384398A7AF48}" destId="{DF865346-F88D-49D6-9217-B2F6B6D212D5}" srcOrd="5" destOrd="0" presId="urn:microsoft.com/office/officeart/2008/layout/AlternatingPictureBlocks"/>
    <dgm:cxn modelId="{9466D9BE-1999-46FA-AEC0-A9F8A45E5CD6}" type="presParOf" srcId="{73EF5683-3FA3-4661-993F-384398A7AF48}" destId="{613F56C7-D45E-4D36-88C2-8218A8D7F5B1}" srcOrd="6" destOrd="0" presId="urn:microsoft.com/office/officeart/2008/layout/AlternatingPictureBlocks"/>
    <dgm:cxn modelId="{460BEA96-E243-44B0-A1B7-C42044839183}" type="presParOf" srcId="{613F56C7-D45E-4D36-88C2-8218A8D7F5B1}" destId="{1F154E36-ADD0-42C8-84D4-6DD2CB17BB6B}" srcOrd="0" destOrd="0" presId="urn:microsoft.com/office/officeart/2008/layout/AlternatingPictureBlocks"/>
    <dgm:cxn modelId="{7505A9D9-C30C-4316-8B04-F783F34D1F34}" type="presParOf" srcId="{613F56C7-D45E-4D36-88C2-8218A8D7F5B1}" destId="{60D6BF8A-C700-451F-9C46-18C4E7A7F5E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114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129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98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8E9B-F9A7-4F5E-ADED-12A61CA9598A}">
      <dsp:nvSpPr>
        <dsp:cNvPr id="0" name=""/>
        <dsp:cNvSpPr/>
      </dsp:nvSpPr>
      <dsp:spPr>
        <a:xfrm>
          <a:off x="4292259" y="713990"/>
          <a:ext cx="3352276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3352276" y="710331"/>
              </a:lnTo>
              <a:lnTo>
                <a:pt x="3352276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763875F-35C5-4C87-B50C-C764B5908BEC}">
      <dsp:nvSpPr>
        <dsp:cNvPr id="0" name=""/>
        <dsp:cNvSpPr/>
      </dsp:nvSpPr>
      <dsp:spPr>
        <a:xfrm>
          <a:off x="4292259" y="713990"/>
          <a:ext cx="1178943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1178943" y="710331"/>
              </a:lnTo>
              <a:lnTo>
                <a:pt x="1178943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27558C1-6460-4AFF-ABAC-3750986AD4D0}">
      <dsp:nvSpPr>
        <dsp:cNvPr id="0" name=""/>
        <dsp:cNvSpPr/>
      </dsp:nvSpPr>
      <dsp:spPr>
        <a:xfrm>
          <a:off x="3285256" y="713990"/>
          <a:ext cx="1007002" cy="904458"/>
        </a:xfrm>
        <a:custGeom>
          <a:avLst/>
          <a:gdLst/>
          <a:ahLst/>
          <a:cxnLst/>
          <a:rect l="0" t="0" r="0" b="0"/>
          <a:pathLst>
            <a:path>
              <a:moveTo>
                <a:pt x="1007002" y="0"/>
              </a:moveTo>
              <a:lnTo>
                <a:pt x="1007002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270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442BF4-7968-4531-A3E2-D9BB440A2EA9}">
      <dsp:nvSpPr>
        <dsp:cNvPr id="0" name=""/>
        <dsp:cNvSpPr/>
      </dsp:nvSpPr>
      <dsp:spPr>
        <a:xfrm>
          <a:off x="924415" y="713990"/>
          <a:ext cx="3367844" cy="904458"/>
        </a:xfrm>
        <a:custGeom>
          <a:avLst/>
          <a:gdLst/>
          <a:ahLst/>
          <a:cxnLst/>
          <a:rect l="0" t="0" r="0" b="0"/>
          <a:pathLst>
            <a:path>
              <a:moveTo>
                <a:pt x="3367844" y="0"/>
              </a:moveTo>
              <a:lnTo>
                <a:pt x="3367844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DE47266-2859-4380-BDF8-27891CE0DAFC}">
      <dsp:nvSpPr>
        <dsp:cNvPr id="0" name=""/>
        <dsp:cNvSpPr/>
      </dsp:nvSpPr>
      <dsp:spPr>
        <a:xfrm>
          <a:off x="349757" y="0"/>
          <a:ext cx="7885004" cy="713990"/>
        </a:xfrm>
        <a:prstGeom prst="rect">
          <a:avLst/>
        </a:prstGeom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effectLst/>
        <a:scene3d>
          <a:camera prst="orthographicFront"/>
          <a:lightRig rig="chilly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152,1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757" y="0"/>
        <a:ext cx="7885004" cy="713990"/>
      </dsp:txXfrm>
    </dsp:sp>
    <dsp:sp modelId="{F71FC346-8D8C-4B7D-8713-752691AB0EC8}">
      <dsp:nvSpPr>
        <dsp:cNvPr id="0" name=""/>
        <dsp:cNvSpPr/>
      </dsp:nvSpPr>
      <dsp:spPr>
        <a:xfrm>
          <a:off x="0" y="1618449"/>
          <a:ext cx="1848830" cy="177606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</a:t>
          </a:r>
          <a:r>
            <a:rPr lang="en-US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2 393 031,2</a:t>
          </a:r>
          <a:endParaRPr lang="ru-RU" sz="1600" kern="12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8449"/>
        <a:ext cx="1848830" cy="1776060"/>
      </dsp:txXfrm>
    </dsp:sp>
    <dsp:sp modelId="{3339C3CB-4140-4111-B8F1-1A5D87E0DD53}">
      <dsp:nvSpPr>
        <dsp:cNvPr id="0" name=""/>
        <dsp:cNvSpPr/>
      </dsp:nvSpPr>
      <dsp:spPr>
        <a:xfrm>
          <a:off x="2360841" y="1618449"/>
          <a:ext cx="1848830" cy="177606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1 931 501,0</a:t>
          </a:r>
          <a:endParaRPr lang="ru-RU" sz="1600" kern="12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0841" y="1618449"/>
        <a:ext cx="1848830" cy="1776060"/>
      </dsp:txXfrm>
    </dsp:sp>
    <dsp:sp modelId="{C6C07E92-C4EE-4DF3-87E5-0AEA588D179A}">
      <dsp:nvSpPr>
        <dsp:cNvPr id="0" name=""/>
        <dsp:cNvSpPr/>
      </dsp:nvSpPr>
      <dsp:spPr>
        <a:xfrm>
          <a:off x="4546788" y="1618449"/>
          <a:ext cx="1848830" cy="171788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221 593,4</a:t>
          </a:r>
          <a:endParaRPr lang="ru-RU" sz="1600" kern="12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6788" y="1618449"/>
        <a:ext cx="1848830" cy="1717887"/>
      </dsp:txXfrm>
    </dsp:sp>
    <dsp:sp modelId="{F173BD88-A0D5-48EC-82E5-155B00027FF6}">
      <dsp:nvSpPr>
        <dsp:cNvPr id="0" name=""/>
        <dsp:cNvSpPr/>
      </dsp:nvSpPr>
      <dsp:spPr>
        <a:xfrm>
          <a:off x="6720121" y="1618449"/>
          <a:ext cx="1848830" cy="172041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9 973,5</a:t>
          </a:r>
          <a:endParaRPr lang="ru-RU" sz="1400" kern="12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0121" y="1618449"/>
        <a:ext cx="1848830" cy="1720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F649F-28F7-4330-BC45-6305E9B07701}">
      <dsp:nvSpPr>
        <dsp:cNvPr id="0" name=""/>
        <dsp:cNvSpPr/>
      </dsp:nvSpPr>
      <dsp:spPr>
        <a:xfrm>
          <a:off x="359054" y="0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ABCCD-0982-4E18-AE2B-2B0B82C0BA6B}">
      <dsp:nvSpPr>
        <dsp:cNvPr id="0" name=""/>
        <dsp:cNvSpPr/>
      </dsp:nvSpPr>
      <dsp:spPr>
        <a:xfrm>
          <a:off x="502913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  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8 229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913" y="1770944"/>
        <a:ext cx="2178211" cy="685279"/>
      </dsp:txXfrm>
    </dsp:sp>
    <dsp:sp modelId="{89D11AFA-AF88-4AB4-BE11-3666CB1AA4C2}">
      <dsp:nvSpPr>
        <dsp:cNvPr id="0" name=""/>
        <dsp:cNvSpPr/>
      </dsp:nvSpPr>
      <dsp:spPr>
        <a:xfrm>
          <a:off x="2974816" y="1349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F0C54-2B9F-4EB9-A990-7FC7DB68FF0E}">
      <dsp:nvSpPr>
        <dsp:cNvPr id="0" name=""/>
        <dsp:cNvSpPr/>
      </dsp:nvSpPr>
      <dsp:spPr>
        <a:xfrm>
          <a:off x="3214449" y="1748602"/>
          <a:ext cx="2139482" cy="71506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7 985,0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4449" y="1748602"/>
        <a:ext cx="2139482" cy="715069"/>
      </dsp:txXfrm>
    </dsp:sp>
    <dsp:sp modelId="{E6B852C3-D4CC-45C9-9C42-4D6F3E8D78DB}">
      <dsp:nvSpPr>
        <dsp:cNvPr id="0" name=""/>
        <dsp:cNvSpPr/>
      </dsp:nvSpPr>
      <dsp:spPr>
        <a:xfrm>
          <a:off x="5666987" y="8796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BDB55-B4FF-4317-9D44-314F1485202C}">
      <dsp:nvSpPr>
        <dsp:cNvPr id="0" name=""/>
        <dsp:cNvSpPr/>
      </dsp:nvSpPr>
      <dsp:spPr>
        <a:xfrm>
          <a:off x="5887255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4 215,0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7255" y="1770944"/>
        <a:ext cx="2178211" cy="685279"/>
      </dsp:txXfrm>
    </dsp:sp>
    <dsp:sp modelId="{4B1A2705-0104-4125-9A72-20003B85696D}">
      <dsp:nvSpPr>
        <dsp:cNvPr id="0" name=""/>
        <dsp:cNvSpPr/>
      </dsp:nvSpPr>
      <dsp:spPr>
        <a:xfrm>
          <a:off x="8359158" y="8796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68466-6C3C-46A8-A865-9ACE6FF2D4EC}">
      <dsp:nvSpPr>
        <dsp:cNvPr id="0" name=""/>
        <dsp:cNvSpPr/>
      </dsp:nvSpPr>
      <dsp:spPr>
        <a:xfrm>
          <a:off x="8579426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   4 935,0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79426" y="1770944"/>
        <a:ext cx="2178211" cy="685279"/>
      </dsp:txXfrm>
    </dsp:sp>
    <dsp:sp modelId="{30C9FFDF-CE37-42C3-B700-AA7AAA49BB7E}">
      <dsp:nvSpPr>
        <dsp:cNvPr id="0" name=""/>
        <dsp:cNvSpPr/>
      </dsp:nvSpPr>
      <dsp:spPr>
        <a:xfrm>
          <a:off x="4320901" y="2708414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04A4D-CF8F-4ECD-9AA6-2D20E3278A98}">
      <dsp:nvSpPr>
        <dsp:cNvPr id="0" name=""/>
        <dsp:cNvSpPr/>
      </dsp:nvSpPr>
      <dsp:spPr>
        <a:xfrm>
          <a:off x="4464497" y="4464498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городское поселение</a:t>
          </a:r>
        </a:p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12 624,0    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4497" y="4464498"/>
        <a:ext cx="2178211" cy="685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0EC-AE08-4FAF-B61B-7B2564821FA9}">
      <dsp:nvSpPr>
        <dsp:cNvPr id="0" name=""/>
        <dsp:cNvSpPr/>
      </dsp:nvSpPr>
      <dsp:spPr>
        <a:xfrm>
          <a:off x="36014" y="243408"/>
          <a:ext cx="3191579" cy="98191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7,4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36014" y="243408"/>
        <a:ext cx="3191579" cy="981910"/>
      </dsp:txXfrm>
    </dsp:sp>
    <dsp:sp modelId="{EBBDD845-5043-4447-84EC-9DEBB6FEBD6B}">
      <dsp:nvSpPr>
        <dsp:cNvPr id="0" name=""/>
        <dsp:cNvSpPr/>
      </dsp:nvSpPr>
      <dsp:spPr>
        <a:xfrm>
          <a:off x="5868654" y="24708"/>
          <a:ext cx="3324991" cy="155719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0958-BCA8-45ED-93D0-715FD738A076}">
      <dsp:nvSpPr>
        <dsp:cNvPr id="0" name=""/>
        <dsp:cNvSpPr/>
      </dsp:nvSpPr>
      <dsp:spPr>
        <a:xfrm>
          <a:off x="5511611" y="1849392"/>
          <a:ext cx="4241325" cy="140138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4 053,7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511611" y="1849392"/>
        <a:ext cx="4241325" cy="1401388"/>
      </dsp:txXfrm>
    </dsp:sp>
    <dsp:sp modelId="{6EC8D5BF-643B-45EE-9641-0E553B0C9059}">
      <dsp:nvSpPr>
        <dsp:cNvPr id="0" name=""/>
        <dsp:cNvSpPr/>
      </dsp:nvSpPr>
      <dsp:spPr>
        <a:xfrm>
          <a:off x="36001" y="1960243"/>
          <a:ext cx="3285709" cy="10914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2610-031A-4CB8-BFF2-0346A9237AB0}">
      <dsp:nvSpPr>
        <dsp:cNvPr id="0" name=""/>
        <dsp:cNvSpPr/>
      </dsp:nvSpPr>
      <dsp:spPr>
        <a:xfrm>
          <a:off x="252019" y="3699793"/>
          <a:ext cx="3696388" cy="58746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1 552,6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252019" y="3699793"/>
        <a:ext cx="3696388" cy="587469"/>
      </dsp:txXfrm>
    </dsp:sp>
    <dsp:sp modelId="{55FC6A32-887A-43FA-AC5D-09EB62901C8C}">
      <dsp:nvSpPr>
        <dsp:cNvPr id="0" name=""/>
        <dsp:cNvSpPr/>
      </dsp:nvSpPr>
      <dsp:spPr>
        <a:xfrm>
          <a:off x="6084680" y="3411757"/>
          <a:ext cx="2878651" cy="12928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4E36-ADD0-42C8-84D4-6DD2CB17BB6B}">
      <dsp:nvSpPr>
        <dsp:cNvPr id="0" name=""/>
        <dsp:cNvSpPr/>
      </dsp:nvSpPr>
      <dsp:spPr>
        <a:xfrm>
          <a:off x="5652634" y="4904490"/>
          <a:ext cx="4436427" cy="102754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- 1 422,1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652634" y="4904490"/>
        <a:ext cx="4436427" cy="1027548"/>
      </dsp:txXfrm>
    </dsp:sp>
    <dsp:sp modelId="{60D6BF8A-C700-451F-9C46-18C4E7A7F5E1}">
      <dsp:nvSpPr>
        <dsp:cNvPr id="0" name=""/>
        <dsp:cNvSpPr/>
      </dsp:nvSpPr>
      <dsp:spPr>
        <a:xfrm>
          <a:off x="684076" y="4523110"/>
          <a:ext cx="2766397" cy="140893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114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129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79300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98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36657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04554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51338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21292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189760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04554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483627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6663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179416"/>
        <a:ext cx="788532" cy="834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0.08981</cdr:x>
      <cdr:y>0.1974</cdr:y>
    </cdr:from>
    <cdr:to>
      <cdr:x>0.28365</cdr:x>
      <cdr:y>0.26918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7383" y="792088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0.30838</cdr:y>
    </cdr:from>
    <cdr:to>
      <cdr:x>0.17044</cdr:x>
      <cdr:y>0.51818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1864" y="1344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0.26318</cdr:y>
    </cdr:from>
    <cdr:to>
      <cdr:x>0.17044</cdr:x>
      <cdr:y>0.47298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864" y="11470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81EB-9959-46E2-8F2B-E085A4678A2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A46-A686-4FDF-9994-A52659C16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2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3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9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3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9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7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6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9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6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5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2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7CB81-0F18-4680-ACC9-12F98EC23D5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37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410E97-DB7F-4877-86D1-BFE35446F2B3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F3311-EF9A-4456-9EB0-E9784EE8CDBA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B5D599-13EC-4AC9-936A-72858D1B5431}" type="datetimeFigureOut">
              <a:rPr lang="en-US" smtClean="0"/>
              <a:pPr>
                <a:defRPr/>
              </a:pPr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8798-C444-485A-8950-DD5DB56094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D4B72-6C2B-499E-91C5-5A136A3AF3A5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0D09-01BF-4E18-9652-2DFCF5AE91B9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C2F99-F119-4E0B-8158-C58866046068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E4B18-B63B-4A94-92CA-863077F22BA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C30511-2ACA-40E4-8DE5-DFAE416771C1}" type="datetimeFigureOut">
              <a:rPr lang="en-US" smtClean="0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0AE93-FD9C-4C6E-BE83-E76E0E72D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518F8-83AF-435E-93D6-1008C66EA4CC}" type="datetimeFigureOut">
              <a:rPr lang="ru-RU" smtClean="0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18BD0-D822-4A8E-8D82-C3304957E7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6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32D525-E195-454B-8DF3-E6A740F26E4D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7453D-7552-42CA-A204-F863BF2295E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83989-5B68-467F-9FA5-4A4D7EC6E6A7}" type="datetimeFigureOut">
              <a:rPr lang="en-US" smtClean="0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273AE-673D-4708-A93E-6401DEED8A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6C838-BE33-4018-899E-218986B37FB0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D23-CE69-43DC-94A3-2C1DC0B0912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088550-4ABB-4CC7-9BD3-E141D029382F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934E7-96E0-42C7-89DB-77EB647EC0B3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0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6B1EF-2E8A-477F-A4C7-CEC9F6709DB5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1888D-5615-40AD-A6FA-C4EFA23F482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C3487-8B32-4BC2-B0DB-79457C6153A6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E2BB9-AFD3-4308-A054-351CFC3F8CE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21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96F87-1CD6-42D7-AEB1-D7C9A3EF55BD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737F9-82C1-4BCC-B8C8-52D4C529950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958F2-34F6-4FEC-8FB6-1383A1C990F3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FD1B6-A337-4971-8DD8-6DA34EEA70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7D620-0298-4A99-B786-083193D15F66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A5A62-1E46-40F2-B7EC-01922DA786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2"/>
            <a:ext cx="11329456" cy="6164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431800" y="6356504"/>
            <a:ext cx="2844800" cy="3639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3773-AF5E-4D96-8C93-9EFD30C69884}" type="datetimeFigureOut">
              <a:rPr lang="de-DE"/>
              <a:pPr>
                <a:defRPr/>
              </a:pPr>
              <a:t>15.04.2024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76600" y="6356504"/>
            <a:ext cx="5638800" cy="36395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525251" y="6447494"/>
            <a:ext cx="615949" cy="36395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8143B2-C336-4A82-8389-5738730925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6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2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5000"/>
                <a:lumOff val="95000"/>
              </a:schemeClr>
            </a:gs>
            <a:gs pos="61000">
              <a:schemeClr val="bg1">
                <a:lumMod val="7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1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5000"/>
                <a:lumOff val="95000"/>
              </a:schemeClr>
            </a:gs>
            <a:gs pos="61000">
              <a:schemeClr val="bg1">
                <a:lumMod val="7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4/15/2024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9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3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83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in-ukmo.ru/" TargetMode="Externa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090" y="448327"/>
            <a:ext cx="9649072" cy="373964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ПУБЛИЧНЫЕ </a:t>
            </a:r>
            <a: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СЛУШАНИЯ</a:t>
            </a:r>
            <a:b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</a:br>
            <a: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по проекту решения Думы </a:t>
            </a:r>
            <a:r>
              <a:rPr lang="ru-RU" sz="30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«Отчет об исполнении бюджета </a:t>
            </a:r>
            <a:r>
              <a:rPr lang="ru-RU" sz="30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за 2023 год»</a:t>
            </a:r>
          </a:p>
        </p:txBody>
      </p:sp>
      <p:pic>
        <p:nvPicPr>
          <p:cNvPr id="13" name="Picture 9" descr="http://www.krestianin.ru/sites/default/files/title_image/2015-04/shutterstock_24497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779762"/>
            <a:ext cx="2376264" cy="16100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37" y="116632"/>
            <a:ext cx="1204111" cy="1525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4626575"/>
            <a:ext cx="3888432" cy="1566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844" y="4869160"/>
            <a:ext cx="2513996" cy="14312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100" y="4509120"/>
            <a:ext cx="3522107" cy="2009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631504" y="104015"/>
            <a:ext cx="7920880" cy="403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Усть-Кутское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  муниципальное образование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1" y="116632"/>
            <a:ext cx="6026473" cy="1036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268760"/>
            <a:ext cx="864096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559496" y="116632"/>
            <a:ext cx="8776944" cy="691480"/>
          </a:xfrm>
          <a:prstGeom prst="rect">
            <a:avLst/>
          </a:prstGeom>
          <a:solidFill>
            <a:srgbClr val="54A021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r>
              <a:rPr lang="ru-RU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b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2022 - 2023 годы (тыс. руб.)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343472" y="1104110"/>
            <a:ext cx="6897355" cy="584775"/>
          </a:xfrm>
          <a:prstGeom prst="rect">
            <a:avLst/>
          </a:prstGeom>
          <a:solidFill>
            <a:srgbClr val="EAEAEA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2023 год исполнены в объеме 3 922 919,1 тыс. руб. или 90,7% от плана. Рост расходов к 2022 году составил 490 495,7 тыс. руб. или 114,3%. </a:t>
            </a: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687467"/>
              </p:ext>
            </p:extLst>
          </p:nvPr>
        </p:nvGraphicFramePr>
        <p:xfrm>
          <a:off x="-672752" y="2183657"/>
          <a:ext cx="13465496" cy="425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92696"/>
            <a:ext cx="2520280" cy="179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312860"/>
              </p:ext>
            </p:extLst>
          </p:nvPr>
        </p:nvGraphicFramePr>
        <p:xfrm>
          <a:off x="335360" y="968636"/>
          <a:ext cx="6480719" cy="5185070"/>
        </p:xfrm>
        <a:graphic>
          <a:graphicData uri="http://schemas.openxmlformats.org/drawingml/2006/table">
            <a:tbl>
              <a:tblPr/>
              <a:tblGrid>
                <a:gridCol w="323795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2791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12791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8692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70670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25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373 709,8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358 851,9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3025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7 144,2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7 144,2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19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17 386,5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17 264,6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114 322,1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110 465,4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2383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130 141,8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128 611,6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201038"/>
                  </a:ext>
                </a:extLst>
              </a:tr>
              <a:tr h="2577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299 596,6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8 786,2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72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2 692 396,2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2 623 052,8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248 360,4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246 457,5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946571"/>
                  </a:ext>
                </a:extLst>
              </a:tr>
              <a:tr h="2734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509,9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509,9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59384"/>
                  </a:ext>
                </a:extLst>
              </a:tr>
              <a:tr h="2929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41 165,0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40 185,5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297027"/>
                  </a:ext>
                </a:extLst>
              </a:tr>
              <a:tr h="312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232 391,9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214 652,6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754284"/>
                  </a:ext>
                </a:extLst>
              </a:tr>
              <a:tr h="3318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11 410,1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11 410,1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9770"/>
                  </a:ext>
                </a:extLst>
              </a:tr>
              <a:tr h="5893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155 526,8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155 526,8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157913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РАСХОДОВ: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4 324 061,3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3 922 919,1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8675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260647"/>
            <a:ext cx="2899992" cy="1652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43472" y="100282"/>
            <a:ext cx="6912768" cy="600054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983" eaLnBrk="1" fontAlgn="auto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b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2023 году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281500"/>
              </p:ext>
            </p:extLst>
          </p:nvPr>
        </p:nvGraphicFramePr>
        <p:xfrm>
          <a:off x="6672064" y="788863"/>
          <a:ext cx="5256585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8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83432" y="124016"/>
            <a:ext cx="10297144" cy="595312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8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8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на 20</a:t>
            </a:r>
            <a:r>
              <a:rPr lang="en-US" sz="1800" b="1" dirty="0">
                <a:solidFill>
                  <a:schemeClr val="tx1"/>
                </a:solidFill>
              </a:rPr>
              <a:t>2</a:t>
            </a:r>
            <a:r>
              <a:rPr lang="ru-RU" sz="1800" b="1" dirty="0">
                <a:solidFill>
                  <a:schemeClr val="tx1"/>
                </a:solidFill>
              </a:rPr>
              <a:t>3 год 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95903"/>
              </p:ext>
            </p:extLst>
          </p:nvPr>
        </p:nvGraphicFramePr>
        <p:xfrm>
          <a:off x="203927" y="1484784"/>
          <a:ext cx="6192688" cy="4925883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558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4801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52744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7126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36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6 582.2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6 499.9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13 389.9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13 303.0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84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199 821.0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196 504.5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98.3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9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689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65 878.1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65 777.2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99.8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86 031.2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76 759.9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89.2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373 709.8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358 851.9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33090282"/>
              </p:ext>
            </p:extLst>
          </p:nvPr>
        </p:nvGraphicFramePr>
        <p:xfrm>
          <a:off x="6306262" y="1860363"/>
          <a:ext cx="4470258" cy="378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434439" y="1803059"/>
            <a:ext cx="23042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497" y="857956"/>
            <a:ext cx="1872208" cy="12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967" y="2708920"/>
            <a:ext cx="1812738" cy="1174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440" y="4588555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733" y="5658275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0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188640"/>
            <a:ext cx="9937104" cy="1080120"/>
          </a:xfrm>
          <a:solidFill>
            <a:srgbClr val="E26518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6180643"/>
              </p:ext>
            </p:extLst>
          </p:nvPr>
        </p:nvGraphicFramePr>
        <p:xfrm>
          <a:off x="407368" y="1556792"/>
          <a:ext cx="11089232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3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31504" y="115243"/>
            <a:ext cx="8686800" cy="604837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2023 год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28325641"/>
              </p:ext>
            </p:extLst>
          </p:nvPr>
        </p:nvGraphicFramePr>
        <p:xfrm>
          <a:off x="947428" y="737320"/>
          <a:ext cx="102971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1424" y="87480"/>
            <a:ext cx="9649072" cy="723303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8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2023 год по функциональной структуре  (тыс. руб.)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59696" y="900636"/>
            <a:ext cx="4942384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оборона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6973"/>
              </p:ext>
            </p:extLst>
          </p:nvPr>
        </p:nvGraphicFramePr>
        <p:xfrm>
          <a:off x="2358937" y="1542124"/>
          <a:ext cx="6408710" cy="113690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4028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381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06019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7 144,2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7 144,2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7203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7 144,2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7 144,2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49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7" y="2879222"/>
            <a:ext cx="3707636" cy="2783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604">
            <a:off x="7699000" y="3032968"/>
            <a:ext cx="3847713" cy="280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3"/>
          <a:stretch/>
        </p:blipFill>
        <p:spPr>
          <a:xfrm>
            <a:off x="4223793" y="4618730"/>
            <a:ext cx="3528391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6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29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2544688" y="200175"/>
            <a:ext cx="7102624" cy="746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258025"/>
              </p:ext>
            </p:extLst>
          </p:nvPr>
        </p:nvGraphicFramePr>
        <p:xfrm>
          <a:off x="3071664" y="1037392"/>
          <a:ext cx="5256584" cy="187418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39788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85665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7905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86960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16074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61951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17 100,7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16 978,8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9627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285,8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285,8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386,5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264,6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52723"/>
            <a:ext cx="2467134" cy="16186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312" y="749256"/>
            <a:ext cx="2209328" cy="1599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935" y="3002747"/>
            <a:ext cx="4049747" cy="165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1FB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3212976"/>
            <a:ext cx="3903033" cy="296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0071">
            <a:off x="5971007" y="4756462"/>
            <a:ext cx="5256584" cy="150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8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низ 1"/>
          <p:cNvSpPr/>
          <p:nvPr/>
        </p:nvSpPr>
        <p:spPr>
          <a:xfrm>
            <a:off x="8544271" y="3036547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159896" y="14479"/>
            <a:ext cx="5148064" cy="391024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4" y="3808790"/>
            <a:ext cx="4065155" cy="281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98581" y="6041738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3 268,5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995" y="3875416"/>
            <a:ext cx="216024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 </a:t>
            </a: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Казарки»</a:t>
            </a: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</a:p>
          <a:p>
            <a:pPr algn="ctr"/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142234"/>
            <a:ext cx="4392486" cy="20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7148" t="18787" r="3310" b="15603"/>
          <a:stretch/>
        </p:blipFill>
        <p:spPr>
          <a:xfrm>
            <a:off x="6096000" y="4081718"/>
            <a:ext cx="5040560" cy="2731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6078252" y="2578486"/>
            <a:ext cx="4788023" cy="5078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осуществление дорожной деятельности в 2023 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2104" y="3215659"/>
            <a:ext cx="2880320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</a:t>
            </a:r>
          </a:p>
          <a:p>
            <a:pPr algn="ctr"/>
            <a:r>
              <a:rPr lang="ru-RU" sz="16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80 018,4 </a:t>
            </a:r>
            <a:r>
              <a:rPr lang="ru-RU" sz="16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610824"/>
              </p:ext>
            </p:extLst>
          </p:nvPr>
        </p:nvGraphicFramePr>
        <p:xfrm>
          <a:off x="4727847" y="446516"/>
          <a:ext cx="5976665" cy="200263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746875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04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19934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0492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5162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51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18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11 116.4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9 977.5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342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81 930.2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81 267.7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29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18 018.6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15 963.3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88.6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168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114 322.1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110 465.4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88690" y="2325092"/>
            <a:ext cx="3420380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пассажирских перевозок пассажиров и багажа  автомобильным транспортом по регулируемым тарифам</a:t>
            </a:r>
          </a:p>
        </p:txBody>
      </p:sp>
    </p:spTree>
    <p:extLst>
      <p:ext uri="{BB962C8B-B14F-4D97-AF65-F5344CB8AC3E}">
        <p14:creationId xmlns:p14="http://schemas.microsoft.com/office/powerpoint/2010/main" val="42411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51"/>
          <a:stretch/>
        </p:blipFill>
        <p:spPr>
          <a:xfrm>
            <a:off x="498661" y="434170"/>
            <a:ext cx="3129781" cy="1880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518317"/>
              </p:ext>
            </p:extLst>
          </p:nvPr>
        </p:nvGraphicFramePr>
        <p:xfrm>
          <a:off x="4007768" y="830938"/>
          <a:ext cx="7128792" cy="146542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66397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83199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1 258.9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1 258.9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118 657.8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117 182.0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10 225.1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10 170.7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130 141.8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128 611.6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07368" y="2416461"/>
            <a:ext cx="3312368" cy="1750240"/>
          </a:xfrm>
          <a:prstGeom prst="roundRect">
            <a:avLst/>
          </a:prstGeom>
          <a:solidFill>
            <a:srgbClr val="E8FA7E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техническое обслуживание эл/сетей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находящихся в муниципальной собственности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в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п.Верхнемарсково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936,2 </a:t>
            </a:r>
            <a:r>
              <a:rPr lang="ru-RU" sz="16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6667" r="15633" b="14584"/>
          <a:stretch/>
        </p:blipFill>
        <p:spPr>
          <a:xfrm>
            <a:off x="5206380" y="2422668"/>
            <a:ext cx="3852428" cy="237626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236261" y="2760283"/>
            <a:ext cx="2286254" cy="13374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Приобретена дизельная генераторная установка в с. </a:t>
            </a:r>
            <a:r>
              <a:rPr lang="ru-RU" sz="1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Боярск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1 667,2 </a:t>
            </a:r>
            <a:r>
              <a:rPr lang="ru-RU" sz="14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665473"/>
            <a:ext cx="4320480" cy="205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6600056" y="5093410"/>
            <a:ext cx="2952328" cy="16334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исполнительным листам за фактические потери по электроэнергии в пользу ООО «РУСЭНЕРГОСБЫТ» и ООО «Иркутская </a:t>
            </a:r>
            <a:r>
              <a:rPr lang="ru-RU" sz="1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энергосбытовая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компания»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44 597,3 </a:t>
            </a:r>
            <a:r>
              <a:rPr lang="ru-RU" sz="14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18" t="13223" r="21026" b="28025"/>
          <a:stretch/>
        </p:blipFill>
        <p:spPr>
          <a:xfrm>
            <a:off x="-168696" y="-171400"/>
            <a:ext cx="12601400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84348" y="243512"/>
            <a:ext cx="12432704" cy="6370975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Бюджет – это основа устойчивого развития нашего района, а прозрачность расходования бюджетных средств – один из ключевых приоритетов работы администрации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представленной презентации подведены итоги исполнения бюджета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за 2023 год. 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Здесь каждый сможет увидеть, как, где и когда сработали муниципальные финансы.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Надеемся,  что  изучение  представленной  информации  даст  возможность жителям 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района  узнать,  как  формируется  местный  бюджет  по доходам,  а  также  на  какие  цели  и  в  каком  объёме  направляются 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408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низ 7"/>
          <p:cNvSpPr/>
          <p:nvPr/>
        </p:nvSpPr>
        <p:spPr>
          <a:xfrm>
            <a:off x="6124477" y="5793479"/>
            <a:ext cx="161010" cy="270314"/>
          </a:xfrm>
          <a:prstGeom prst="downArrow">
            <a:avLst/>
          </a:prstGeom>
          <a:solidFill>
            <a:srgbClr val="0070C0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0" name="Стрелка влево 29"/>
          <p:cNvSpPr/>
          <p:nvPr/>
        </p:nvSpPr>
        <p:spPr>
          <a:xfrm rot="17072954">
            <a:off x="4164763" y="2632920"/>
            <a:ext cx="628569" cy="2457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agro-tm.ru/wp-content/uploads/e/3/7/e3705aeea2cdf863182fac58c127af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8" y="1929555"/>
            <a:ext cx="2308785" cy="131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6897"/>
          <a:stretch/>
        </p:blipFill>
        <p:spPr>
          <a:xfrm>
            <a:off x="572329" y="195218"/>
            <a:ext cx="2499335" cy="1672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63" y="3279832"/>
            <a:ext cx="2328130" cy="172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64" y="412480"/>
            <a:ext cx="2623454" cy="1967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851240" y="934835"/>
            <a:ext cx="4002961" cy="1501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5003" y="3101555"/>
            <a:ext cx="2698016" cy="1606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16474" t="18160" r="11158" b="5370"/>
          <a:stretch/>
        </p:blipFill>
        <p:spPr>
          <a:xfrm>
            <a:off x="8593123" y="2868412"/>
            <a:ext cx="2945912" cy="1850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970390" y="1229022"/>
            <a:ext cx="1781316" cy="6343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33 735,9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569629" y="333124"/>
            <a:ext cx="1746776" cy="62309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Звёзднинскому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12 483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751706" y="3071535"/>
            <a:ext cx="1846823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15 400,0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5390668" y="2828460"/>
            <a:ext cx="164743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Подымахинскому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 – 756,0</a:t>
            </a:r>
          </a:p>
        </p:txBody>
      </p:sp>
      <p:sp>
        <p:nvSpPr>
          <p:cNvPr id="16" name="Стрелка влево 15"/>
          <p:cNvSpPr/>
          <p:nvPr/>
        </p:nvSpPr>
        <p:spPr>
          <a:xfrm flipV="1">
            <a:off x="3071665" y="1440100"/>
            <a:ext cx="738930" cy="2399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3646199" y="202328"/>
            <a:ext cx="4455112" cy="645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году ( тыс. руб.)</a:t>
            </a:r>
          </a:p>
        </p:txBody>
      </p:sp>
      <p:sp>
        <p:nvSpPr>
          <p:cNvPr id="20" name="Стрелка влево 19"/>
          <p:cNvSpPr/>
          <p:nvPr/>
        </p:nvSpPr>
        <p:spPr>
          <a:xfrm rot="10590719">
            <a:off x="7841927" y="1152363"/>
            <a:ext cx="1296636" cy="2235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 rot="16200000">
            <a:off x="5970888" y="2519091"/>
            <a:ext cx="307179" cy="234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8561246" y="2635479"/>
            <a:ext cx="1711218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7 606,3</a:t>
            </a: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5015880" y="6085787"/>
            <a:ext cx="2376263" cy="598436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9 648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/>
          <a:srcRect l="3968" r="1785"/>
          <a:stretch/>
        </p:blipFill>
        <p:spPr>
          <a:xfrm>
            <a:off x="795541" y="5188027"/>
            <a:ext cx="3318020" cy="1572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/>
          <a:srcRect l="4876" r="19672" b="9169"/>
          <a:stretch/>
        </p:blipFill>
        <p:spPr>
          <a:xfrm>
            <a:off x="8101311" y="4826772"/>
            <a:ext cx="3355422" cy="1933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Стрелка влево 22"/>
          <p:cNvSpPr/>
          <p:nvPr/>
        </p:nvSpPr>
        <p:spPr>
          <a:xfrm rot="12690041" flipV="1">
            <a:off x="7689853" y="2527779"/>
            <a:ext cx="934341" cy="2312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98529" y="4812364"/>
            <a:ext cx="3166127" cy="986408"/>
          </a:xfrm>
          <a:prstGeom prst="roundRect">
            <a:avLst/>
          </a:prstGeom>
          <a:solidFill>
            <a:srgbClr val="99FFCC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благоустройства территории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1605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19536" y="332656"/>
            <a:ext cx="7848872" cy="50405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(тыс. руб.)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310773"/>
              </p:ext>
            </p:extLst>
          </p:nvPr>
        </p:nvGraphicFramePr>
        <p:xfrm>
          <a:off x="1271464" y="1116912"/>
          <a:ext cx="8280920" cy="124396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1349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60674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0207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03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299 596,5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8 786,2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26941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299 596,5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8 786,2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708920"/>
            <a:ext cx="5042198" cy="3781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176120" y="3386831"/>
            <a:ext cx="4324418" cy="2016224"/>
          </a:xfrm>
          <a:prstGeom prst="roundRect">
            <a:avLst/>
          </a:prstGeom>
          <a:solidFill>
            <a:srgbClr val="FF99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осуществление отдельных областных государственных полномочий по организации мероприятий при осуществлении деятельности по обращению с собаками и кошками без владельцев в границах населенных пунктов Иркутской области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5 418,1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366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0248"/>
              </p:ext>
            </p:extLst>
          </p:nvPr>
        </p:nvGraphicFramePr>
        <p:xfrm>
          <a:off x="1831475" y="854585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35395868"/>
              </p:ext>
            </p:extLst>
          </p:nvPr>
        </p:nvGraphicFramePr>
        <p:xfrm>
          <a:off x="6346650" y="3477431"/>
          <a:ext cx="5493381" cy="3263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35912"/>
              </p:ext>
            </p:extLst>
          </p:nvPr>
        </p:nvGraphicFramePr>
        <p:xfrm>
          <a:off x="1842921" y="836712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361662"/>
              </p:ext>
            </p:extLst>
          </p:nvPr>
        </p:nvGraphicFramePr>
        <p:xfrm>
          <a:off x="297978" y="711764"/>
          <a:ext cx="6048672" cy="24135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45059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162921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214072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1226620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2 692 396.2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2 623 052.8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874 085.0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846 344.5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71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1 500 937.9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1 461 862.6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147 319.9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146 319.3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1 571.3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1 571.3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6 600.2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6 564.5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161 881.9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160 390.6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48" y="716274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ust-kut.profiedu.ru/upload/proeduust_kut_new/images/big/be/72/be728cb05fcc531ec1eab79be9855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711764"/>
            <a:ext cx="1737513" cy="122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16636"/>
          <a:stretch/>
        </p:blipFill>
        <p:spPr>
          <a:xfrm>
            <a:off x="7719619" y="1988840"/>
            <a:ext cx="308992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https://static.mvd.ru/upload/site41/document_images/3_Deti_ne_hotyat_proschatsya_s_policeyskimi_(Kopirovat)-800x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765"/>
          <a:stretch/>
        </p:blipFill>
        <p:spPr bwMode="auto">
          <a:xfrm>
            <a:off x="1221699" y="4769767"/>
            <a:ext cx="3612369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5" y="3277248"/>
            <a:ext cx="2338719" cy="1493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4841" y="3277248"/>
            <a:ext cx="2808313" cy="14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 b="12441"/>
          <a:stretch/>
        </p:blipFill>
        <p:spPr>
          <a:xfrm rot="20248213">
            <a:off x="192833" y="4396262"/>
            <a:ext cx="3157879" cy="1808660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0D67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924050"/>
              </p:ext>
            </p:extLst>
          </p:nvPr>
        </p:nvGraphicFramePr>
        <p:xfrm>
          <a:off x="119336" y="683129"/>
          <a:ext cx="7164796" cy="140589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8036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9018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158 882.6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157 748.5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89 477.8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88 709.0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248 360.4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246 457.5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99.2</a:t>
                      </a:r>
                      <a:endParaRPr lang="ru-RU" sz="15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73220787"/>
              </p:ext>
            </p:extLst>
          </p:nvPr>
        </p:nvGraphicFramePr>
        <p:xfrm>
          <a:off x="6230446" y="2492896"/>
          <a:ext cx="4990965" cy="42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/>
        </p:blipFill>
        <p:spPr>
          <a:xfrm>
            <a:off x="8047432" y="499797"/>
            <a:ext cx="3688766" cy="1993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https://ustkut.irk.muzkult.ru/media/2023/03/01/1290720569/rnXVu-fvP1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 b="9466"/>
          <a:stretch/>
        </p:blipFill>
        <p:spPr bwMode="auto">
          <a:xfrm>
            <a:off x="583306" y="2277249"/>
            <a:ext cx="450458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stkut.irk.muzkult.ru/media/2023/02/10/1291604568/stimu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ustkut.irk.muzkult.ru/media/2023/02/10/1291604568/stimu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477">
            <a:off x="3552479" y="4308177"/>
            <a:ext cx="2348117" cy="2250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8FA7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AutoShape 8" descr="IMG_20240404_141252_984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25752" y="188640"/>
            <a:ext cx="8686800" cy="1080120"/>
          </a:xfrm>
          <a:prstGeom prst="rect">
            <a:avLst/>
          </a:prstGeom>
          <a:solidFill>
            <a:srgbClr val="F0D676"/>
          </a:solidFill>
          <a:ln>
            <a:gradFill>
              <a:gsLst>
                <a:gs pos="54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учреждений культуры и на оплату коммунальных услуг (тыс. руб.)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78469952"/>
              </p:ext>
            </p:extLst>
          </p:nvPr>
        </p:nvGraphicFramePr>
        <p:xfrm>
          <a:off x="551384" y="1196752"/>
          <a:ext cx="1137726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351584" y="745488"/>
            <a:ext cx="3744416" cy="3011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207569" y="3569979"/>
            <a:ext cx="4464496" cy="2935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04139136"/>
              </p:ext>
            </p:extLst>
          </p:nvPr>
        </p:nvGraphicFramePr>
        <p:xfrm>
          <a:off x="6456040" y="867237"/>
          <a:ext cx="5472608" cy="599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" y="1916832"/>
            <a:ext cx="3395521" cy="276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13446"/>
              </p:ext>
            </p:extLst>
          </p:nvPr>
        </p:nvGraphicFramePr>
        <p:xfrm>
          <a:off x="623391" y="836712"/>
          <a:ext cx="8496945" cy="19903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96590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663423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62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7 329.3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7 329.3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5 061.8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5 061.8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8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14 583.5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14 052.9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14 190.4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13 741.5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6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41 165.0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40 185.5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94427219"/>
              </p:ext>
            </p:extLst>
          </p:nvPr>
        </p:nvGraphicFramePr>
        <p:xfrm>
          <a:off x="4007768" y="3077274"/>
          <a:ext cx="818423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sneg.top/uploads/posts/2023-04/1681450110_sneg-top-p-sotsialnoe-obespechenie-kartinki-dlya-prez-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79" r="1959"/>
          <a:stretch/>
        </p:blipFill>
        <p:spPr bwMode="auto">
          <a:xfrm>
            <a:off x="479376" y="3115076"/>
            <a:ext cx="4608512" cy="315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5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81199" y="158259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60565" y="990960"/>
            <a:ext cx="3323557" cy="208823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1424" y="4077072"/>
            <a:ext cx="3459682" cy="216024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764704"/>
            <a:ext cx="4248472" cy="2831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5015880" y="1768416"/>
            <a:ext cx="2016224" cy="7749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2 336,3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722121"/>
            <a:ext cx="4487984" cy="2759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Овал 17"/>
          <p:cNvSpPr/>
          <p:nvPr/>
        </p:nvSpPr>
        <p:spPr>
          <a:xfrm rot="10800000" flipH="1" flipV="1">
            <a:off x="5015880" y="4705772"/>
            <a:ext cx="1872208" cy="81145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438,3</a:t>
            </a:r>
          </a:p>
        </p:txBody>
      </p:sp>
    </p:spTree>
    <p:extLst>
      <p:ext uri="{BB962C8B-B14F-4D97-AF65-F5344CB8AC3E}">
        <p14:creationId xmlns:p14="http://schemas.microsoft.com/office/powerpoint/2010/main" val="35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093" y="696410"/>
            <a:ext cx="3626035" cy="175926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93557" y="3946571"/>
            <a:ext cx="3960440" cy="2016224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25942"/>
            <a:ext cx="4583843" cy="2771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159896" y="1096211"/>
            <a:ext cx="1367433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656,9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462444" y="3501008"/>
            <a:ext cx="4684926" cy="284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5591944" y="4600518"/>
            <a:ext cx="1512168" cy="708330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1 630,0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mk.ru/upload/entities/2022/04/05/21/articles/facebookPicture/20/dc/90/d1/2bb997886bbd25ef3da5b2ac9673c2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-35279"/>
            <a:ext cx="12192000" cy="69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трелка вверх 31"/>
          <p:cNvSpPr/>
          <p:nvPr/>
        </p:nvSpPr>
        <p:spPr>
          <a:xfrm rot="10800000" flipH="1">
            <a:off x="9586579" y="4694359"/>
            <a:ext cx="193818" cy="637815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0800000" flipV="1">
            <a:off x="1991543" y="146761"/>
            <a:ext cx="8101249" cy="789456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 2023 году на обеспечение бесплатным питанием отдельных категорий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85118" y="1274823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03040" y="1189834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7" name="Овал 16"/>
          <p:cNvSpPr/>
          <p:nvPr/>
        </p:nvSpPr>
        <p:spPr>
          <a:xfrm>
            <a:off x="8974291" y="1986471"/>
            <a:ext cx="1224576" cy="1164616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1 176,5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</a:t>
            </a:r>
            <a:r>
              <a:rPr lang="ru-RU" sz="1400" dirty="0">
                <a:solidFill>
                  <a:schemeClr val="accent6">
                    <a:lumMod val="25000"/>
                  </a:schemeClr>
                </a:solidFill>
              </a:rPr>
              <a:t>. рублей</a:t>
            </a:r>
          </a:p>
        </p:txBody>
      </p:sp>
      <p:sp>
        <p:nvSpPr>
          <p:cNvPr id="19" name="Овальная выноска 18"/>
          <p:cNvSpPr/>
          <p:nvPr/>
        </p:nvSpPr>
        <p:spPr>
          <a:xfrm>
            <a:off x="1057891" y="3429000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для детей из многодетных и малоимущих семей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8002680" y="3691712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для одного </a:t>
            </a:r>
            <a:r>
              <a:rPr lang="ru-RU" sz="1400" dirty="0" smtClean="0">
                <a:solidFill>
                  <a:schemeClr val="tx1"/>
                </a:solidFill>
              </a:rPr>
              <a:t>ребенка, </a:t>
            </a:r>
            <a:r>
              <a:rPr lang="ru-RU" sz="1400" dirty="0">
                <a:solidFill>
                  <a:schemeClr val="tx1"/>
                </a:solidFill>
              </a:rPr>
              <a:t>один из родителей </a:t>
            </a:r>
            <a:r>
              <a:rPr lang="ru-RU" sz="1400" dirty="0" smtClean="0">
                <a:solidFill>
                  <a:schemeClr val="tx1"/>
                </a:solidFill>
              </a:rPr>
              <a:t>которого </a:t>
            </a:r>
            <a:r>
              <a:rPr lang="ru-RU" sz="1400" dirty="0">
                <a:solidFill>
                  <a:schemeClr val="tx1"/>
                </a:solidFill>
              </a:rPr>
              <a:t>призван на военную службу по мобилизации</a:t>
            </a:r>
          </a:p>
        </p:txBody>
      </p:sp>
      <p:sp>
        <p:nvSpPr>
          <p:cNvPr id="21" name="Выгнутая влево стрелка 20"/>
          <p:cNvSpPr/>
          <p:nvPr/>
        </p:nvSpPr>
        <p:spPr>
          <a:xfrm rot="718348">
            <a:off x="609841" y="383940"/>
            <a:ext cx="1153483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20365784">
            <a:off x="10677672" y="248686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286" y="4311518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7-11 лет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629865" y="4311518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12 лет и старше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920374" y="5417034"/>
            <a:ext cx="1071169" cy="1100747"/>
            <a:chOff x="0" y="0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 txBox="1"/>
            <p:nvPr/>
          </p:nvSpPr>
          <p:spPr>
            <a:xfrm>
              <a:off x="156869" y="161201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98</a:t>
              </a: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 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523662057"/>
              </p:ext>
            </p:extLst>
          </p:nvPr>
        </p:nvGraphicFramePr>
        <p:xfrm>
          <a:off x="2768211" y="53709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923207091"/>
              </p:ext>
            </p:extLst>
          </p:nvPr>
        </p:nvGraphicFramePr>
        <p:xfrm>
          <a:off x="7824192" y="5370926"/>
          <a:ext cx="4222398" cy="119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Стрелка вверх 27"/>
          <p:cNvSpPr/>
          <p:nvPr/>
        </p:nvSpPr>
        <p:spPr>
          <a:xfrm rot="14683968">
            <a:off x="1127961" y="3690632"/>
            <a:ext cx="205570" cy="872030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0800000" flipH="1">
            <a:off x="4889533" y="4887582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0800000" flipH="1">
            <a:off x="1402344" y="4940377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18237825" flipH="1" flipV="1">
            <a:off x="4744035" y="3530286"/>
            <a:ext cx="179521" cy="1012717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889707" y="2017632"/>
            <a:ext cx="1273814" cy="1152128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6">
                    <a:lumMod val="25000"/>
                  </a:schemeClr>
                </a:solidFill>
              </a:rPr>
              <a:t>8 408</a:t>
            </a:r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accent6">
                    <a:lumMod val="25000"/>
                  </a:schemeClr>
                </a:solidFill>
              </a:rPr>
              <a:t>6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</a:t>
            </a:r>
            <a:r>
              <a:rPr lang="ru-RU" sz="1400" dirty="0">
                <a:solidFill>
                  <a:schemeClr val="accent6">
                    <a:lumMod val="25000"/>
                  </a:schemeClr>
                </a:solidFill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8326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0"/>
            <a:ext cx="8376630" cy="78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44" y="4604179"/>
            <a:ext cx="170242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9806" y="1249158"/>
            <a:ext cx="85899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2023 год принят решением Думы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20.12.2022 года № 143 «О бюджете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2023 год и на плановый период 2024 и 2025 годов». В течение 2023 года в решение о бюджете 8 раз вносились изменения.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Окончательно плановые показатели районного бюджета утверждены решением Думы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от 19.12.2023 года № 204.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873" t="4782" r="20816" b="3369"/>
          <a:stretch/>
        </p:blipFill>
        <p:spPr>
          <a:xfrm>
            <a:off x="9552384" y="692696"/>
            <a:ext cx="24482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6569" r="9933" b="23175"/>
          <a:stretch/>
        </p:blipFill>
        <p:spPr>
          <a:xfrm>
            <a:off x="409806" y="5301208"/>
            <a:ext cx="2589850" cy="1463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8081" r="8642" b="6949"/>
          <a:stretch/>
        </p:blipFill>
        <p:spPr>
          <a:xfrm>
            <a:off x="3433416" y="5310930"/>
            <a:ext cx="2664297" cy="1453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481" y="5291485"/>
            <a:ext cx="2664296" cy="1463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alakovo24.ru/b24/uploads/2020/09/%25D1%2588%25D0%25BA%25D0%25BE%25D0%25BB%25D1%258C%25D0%25BD%25D0%25BE%25D0%25B5-%25D0%25BF%25D0%25B8%25D1%2582%25D0%25B0%25D0%25BD%25D0%25B8%25D0%25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r="246" b="29459"/>
          <a:stretch/>
        </p:blipFill>
        <p:spPr bwMode="auto">
          <a:xfrm>
            <a:off x="-24680" y="-5670"/>
            <a:ext cx="12601400" cy="68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238484" y="893967"/>
            <a:ext cx="3439980" cy="2214765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1987065" y="6276"/>
            <a:ext cx="8568952" cy="470397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944956" y="4149080"/>
            <a:ext cx="2653169" cy="1037531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1 534,0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399163" y="820084"/>
            <a:ext cx="3828357" cy="201574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177,2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271540" y="488618"/>
            <a:ext cx="288032" cy="366046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514234" y="522716"/>
            <a:ext cx="288032" cy="22454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99935" y="2405404"/>
            <a:ext cx="1368152" cy="70332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7 257,3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348713" y="2412537"/>
            <a:ext cx="1308825" cy="696196"/>
          </a:xfrm>
          <a:prstGeom prst="ellipse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1 382,4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600649" y="1965641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544">
            <a:off x="609235" y="4165416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709597" y="438669"/>
            <a:ext cx="3440992" cy="166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348139"/>
              </p:ext>
            </p:extLst>
          </p:nvPr>
        </p:nvGraphicFramePr>
        <p:xfrm>
          <a:off x="623392" y="715548"/>
          <a:ext cx="6732747" cy="80934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1270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06354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232 391.9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214 652.6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73956243"/>
              </p:ext>
            </p:extLst>
          </p:nvPr>
        </p:nvGraphicFramePr>
        <p:xfrm>
          <a:off x="6096000" y="1988840"/>
          <a:ext cx="6096000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573052" y="2157204"/>
            <a:ext cx="2951901" cy="1835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364">
            <a:off x="3404744" y="4051277"/>
            <a:ext cx="2928523" cy="2365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21.userapi.com/s/v1/ig2/u62hZI52OkX71OZXHXf7WsYYguTbksUmEPOqOiuNefGaB195l87iJhMuAOMM1hPJiUz_y--AHU5M7HhjNZ_CHSpV.jpg?size=666x666&amp;quality=95&amp;crop=8,0,666,666&amp;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456">
            <a:off x="7926375" y="1018077"/>
            <a:ext cx="3956601" cy="3956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19536" y="132202"/>
            <a:ext cx="7488832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74702511"/>
              </p:ext>
            </p:extLst>
          </p:nvPr>
        </p:nvGraphicFramePr>
        <p:xfrm>
          <a:off x="178821" y="1258783"/>
          <a:ext cx="471979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4857255" y="1291387"/>
            <a:ext cx="3289527" cy="380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6234734" y="4546961"/>
            <a:ext cx="4757810" cy="223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2351584" y="1867843"/>
            <a:ext cx="7344816" cy="1345133"/>
          </a:xfrm>
          <a:prstGeom prst="ribbon2">
            <a:avLst>
              <a:gd name="adj1" fmla="val 9152"/>
              <a:gd name="adj2" fmla="val 59055"/>
            </a:avLst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155 526,8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762552" y="4230815"/>
            <a:ext cx="1944216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7608168" y="4203666"/>
            <a:ext cx="1922512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5718741" y="4100089"/>
            <a:ext cx="914400" cy="914400"/>
          </a:xfrm>
          <a:prstGeom prst="mathEqual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43472" y="300169"/>
            <a:ext cx="8640960" cy="876924"/>
          </a:xfrm>
          <a:prstGeom prst="roundRect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ВНУТРЕННЕГО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ФИНАНСИРОВАНИЯ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ДЕФИЦИТА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РАЙОННОГО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1631193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составили (минус)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613 233,0 тыс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- изменение остатков на счетах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минус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613 233,0 тыс. рублей.</a:t>
            </a:r>
          </a:p>
        </p:txBody>
      </p:sp>
      <p:pic>
        <p:nvPicPr>
          <p:cNvPr id="1026" name="Picture 2" descr="https://sun9-71.userapi.com/impg/gPc1DOjFzeB0VxWg0XLHZqNrubFYakG_WjROwg/gWrDk2P6Vq4.jpg?size=830x467&amp;quality=96&amp;sign=9796538453e008e2e2d344a9a9214919&amp;c_uniq_tag=XGBW02TyD16H56lXDA6pqfR_3NdPCbX6FRhW0j6YHN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949">
            <a:off x="598556" y="3766598"/>
            <a:ext cx="4903036" cy="2620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6744072" y="3573016"/>
            <a:ext cx="4176464" cy="2016225"/>
          </a:xfrm>
          <a:prstGeom prst="wedgeEllipseCallout">
            <a:avLst>
              <a:gd name="adj1" fmla="val -77545"/>
              <a:gd name="adj2" fmla="val 25701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Муниципальный долг по состоянию на 1 января 2024 года отсутствует</a:t>
            </a:r>
            <a:endParaRPr lang="ru-RU" sz="2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91544" y="188640"/>
            <a:ext cx="8064896" cy="432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  <a:scene3d>
            <a:camera prst="obliqueBottom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ПРОЕКТОВ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рублей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20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629688"/>
              </p:ext>
            </p:extLst>
          </p:nvPr>
        </p:nvGraphicFramePr>
        <p:xfrm>
          <a:off x="767408" y="764704"/>
          <a:ext cx="10513168" cy="5829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746">
                  <a:extLst>
                    <a:ext uri="{9D8B030D-6E8A-4147-A177-3AD203B41FA5}">
                      <a16:colId xmlns:a16="http://schemas.microsoft.com/office/drawing/2014/main" val="2136717764"/>
                    </a:ext>
                  </a:extLst>
                </a:gridCol>
                <a:gridCol w="4261836">
                  <a:extLst>
                    <a:ext uri="{9D8B030D-6E8A-4147-A177-3AD203B41FA5}">
                      <a16:colId xmlns:a16="http://schemas.microsoft.com/office/drawing/2014/main" val="1523595099"/>
                    </a:ext>
                  </a:extLst>
                </a:gridCol>
                <a:gridCol w="1981972">
                  <a:extLst>
                    <a:ext uri="{9D8B030D-6E8A-4147-A177-3AD203B41FA5}">
                      <a16:colId xmlns:a16="http://schemas.microsoft.com/office/drawing/2014/main" val="946521499"/>
                    </a:ext>
                  </a:extLst>
                </a:gridCol>
                <a:gridCol w="1822811">
                  <a:extLst>
                    <a:ext uri="{9D8B030D-6E8A-4147-A177-3AD203B41FA5}">
                      <a16:colId xmlns:a16="http://schemas.microsoft.com/office/drawing/2014/main" val="3917497328"/>
                    </a:ext>
                  </a:extLst>
                </a:gridCol>
                <a:gridCol w="1066803">
                  <a:extLst>
                    <a:ext uri="{9D8B030D-6E8A-4147-A177-3AD203B41FA5}">
                      <a16:colId xmlns:a16="http://schemas.microsoft.com/office/drawing/2014/main" val="2396708125"/>
                    </a:ext>
                  </a:extLst>
                </a:gridCol>
              </a:tblGrid>
              <a:tr h="3417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63198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А0 00000 Национальный проект  "Культура"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28196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А1 00000 Региональный проект "Обеспечение качественно нового уровня развития инфраструктуры культуры"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23651"/>
                  </a:ext>
                </a:extLst>
              </a:tr>
              <a:tr h="575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795A154540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на создание модельных муниципальных библиотек (средства федерального и областного бюджетов)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105589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E0 00000 Национальный проект "Образование"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25427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Е1 00000 Региональный проект "Современная школа"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230331"/>
                  </a:ext>
                </a:extLst>
              </a:tr>
              <a:tr h="1229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795E151690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созданию и обеспечению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 (Точка роста)  (средства местного бюджета) МОУ СОШ № 10, 2,  МОУ СОШ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с.Ручей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3 966,5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3 966,5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962181"/>
                  </a:ext>
                </a:extLst>
              </a:tr>
              <a:tr h="22785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ЕВ 00000 Региональный проект "Патриотическое воспитание граждан Российской Федерации"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352970"/>
                  </a:ext>
                </a:extLst>
              </a:tr>
              <a:tr h="6835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795EВ51791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обеспечению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  (средства федерального и областного бюджета)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2 802,5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799,9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    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70520"/>
                  </a:ext>
                </a:extLst>
              </a:tr>
              <a:tr h="1647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P0 00000 Национальный проект "Демография"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28174"/>
                  </a:ext>
                </a:extLst>
              </a:tr>
              <a:tr h="26107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P4 00000 Региональный проект "Укрепление общественного здоровья (Иркутская область)"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848562"/>
                  </a:ext>
                </a:extLst>
              </a:tr>
              <a:tr h="805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795P422100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  (за счет средств местного бюджета)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161967"/>
                  </a:ext>
                </a:extLst>
              </a:tr>
              <a:tr h="1647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17 219,0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17 216,4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740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 bwMode="auto">
          <a:xfrm>
            <a:off x="1991544" y="188641"/>
            <a:ext cx="8388424" cy="86409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Расходы бюджета на реализацию муниципальных программ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(тыс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733331"/>
              </p:ext>
            </p:extLst>
          </p:nvPr>
        </p:nvGraphicFramePr>
        <p:xfrm>
          <a:off x="551385" y="1268763"/>
          <a:ext cx="11089231" cy="5330723"/>
        </p:xfrm>
        <a:graphic>
          <a:graphicData uri="http://schemas.openxmlformats.org/drawingml/2006/table">
            <a:tbl>
              <a:tblPr/>
              <a:tblGrid>
                <a:gridCol w="4610175">
                  <a:extLst>
                    <a:ext uri="{9D8B030D-6E8A-4147-A177-3AD203B41FA5}">
                      <a16:colId xmlns:a16="http://schemas.microsoft.com/office/drawing/2014/main" val="3550721767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1373500630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4150132438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504667788"/>
                    </a:ext>
                  </a:extLst>
                </a:gridCol>
                <a:gridCol w="1576579">
                  <a:extLst>
                    <a:ext uri="{9D8B030D-6E8A-4147-A177-3AD203B41FA5}">
                      <a16:colId xmlns:a16="http://schemas.microsoft.com/office/drawing/2014/main" val="509916481"/>
                    </a:ext>
                  </a:extLst>
                </a:gridCol>
              </a:tblGrid>
              <a:tr h="576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50978"/>
                  </a:ext>
                </a:extLst>
              </a:tr>
              <a:tr h="82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1 863.8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00879"/>
                  </a:ext>
                </a:extLst>
              </a:tr>
              <a:tr h="635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239.9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22764"/>
                  </a:ext>
                </a:extLst>
              </a:tr>
              <a:tr h="6622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656.9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656.9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588450"/>
                  </a:ext>
                </a:extLst>
              </a:tr>
              <a:tr h="686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"Содействие развитию малого и среднего предпринимательства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17 030.0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2 030.0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9328"/>
                  </a:ext>
                </a:extLst>
              </a:tr>
              <a:tr h="622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1 135.4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1 479.7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1 479.7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291914"/>
                  </a:ext>
                </a:extLst>
              </a:tr>
              <a:tr h="622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276.4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276.4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39294"/>
                  </a:ext>
                </a:extLst>
              </a:tr>
              <a:tr h="635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2 792.0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2 396.5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2 396.5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0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6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602093"/>
              </p:ext>
            </p:extLst>
          </p:nvPr>
        </p:nvGraphicFramePr>
        <p:xfrm>
          <a:off x="551384" y="522806"/>
          <a:ext cx="11161240" cy="5884843"/>
        </p:xfrm>
        <a:graphic>
          <a:graphicData uri="http://schemas.openxmlformats.org/drawingml/2006/table">
            <a:tbl>
              <a:tblPr/>
              <a:tblGrid>
                <a:gridCol w="4667637">
                  <a:extLst>
                    <a:ext uri="{9D8B030D-6E8A-4147-A177-3AD203B41FA5}">
                      <a16:colId xmlns:a16="http://schemas.microsoft.com/office/drawing/2014/main" val="2662320149"/>
                    </a:ext>
                  </a:extLst>
                </a:gridCol>
                <a:gridCol w="1507255">
                  <a:extLst>
                    <a:ext uri="{9D8B030D-6E8A-4147-A177-3AD203B41FA5}">
                      <a16:colId xmlns:a16="http://schemas.microsoft.com/office/drawing/2014/main" val="3929079862"/>
                    </a:ext>
                  </a:extLst>
                </a:gridCol>
                <a:gridCol w="1681865">
                  <a:extLst>
                    <a:ext uri="{9D8B030D-6E8A-4147-A177-3AD203B41FA5}">
                      <a16:colId xmlns:a16="http://schemas.microsoft.com/office/drawing/2014/main" val="2216076816"/>
                    </a:ext>
                  </a:extLst>
                </a:gridCol>
                <a:gridCol w="1681865">
                  <a:extLst>
                    <a:ext uri="{9D8B030D-6E8A-4147-A177-3AD203B41FA5}">
                      <a16:colId xmlns:a16="http://schemas.microsoft.com/office/drawing/2014/main" val="199920000"/>
                    </a:ext>
                  </a:extLst>
                </a:gridCol>
                <a:gridCol w="1622618">
                  <a:extLst>
                    <a:ext uri="{9D8B030D-6E8A-4147-A177-3AD203B41FA5}">
                      <a16:colId xmlns:a16="http://schemas.microsoft.com/office/drawing/2014/main" val="4161153892"/>
                    </a:ext>
                  </a:extLst>
                </a:gridCol>
              </a:tblGrid>
              <a:tr h="521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893"/>
                  </a:ext>
                </a:extLst>
              </a:tr>
              <a:tr h="521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12 088.6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14 259.7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10 787.3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8"/>
                  </a:ext>
                </a:extLst>
              </a:tr>
              <a:tr h="521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10 363.6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14 221.3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14 085.6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47178"/>
                  </a:ext>
                </a:extLst>
              </a:tr>
              <a:tr h="8035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47 262.7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38 800.6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38 078.1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84156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7 362.1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077.2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26 077.2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72511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3 774.5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6 559.3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6 599.3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98943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72 583.8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77 346.2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76 767.9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49892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115 374.0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161 617.0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085.4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24616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30 082.9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30 344.6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344.6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912353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физической культуры и спорта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175 398.3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250 985.0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233 017.7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1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93923"/>
              </p:ext>
            </p:extLst>
          </p:nvPr>
        </p:nvGraphicFramePr>
        <p:xfrm>
          <a:off x="623392" y="404665"/>
          <a:ext cx="10873208" cy="6166851"/>
        </p:xfrm>
        <a:graphic>
          <a:graphicData uri="http://schemas.openxmlformats.org/drawingml/2006/table">
            <a:tbl>
              <a:tblPr/>
              <a:tblGrid>
                <a:gridCol w="4520372">
                  <a:extLst>
                    <a:ext uri="{9D8B030D-6E8A-4147-A177-3AD203B41FA5}">
                      <a16:colId xmlns:a16="http://schemas.microsoft.com/office/drawing/2014/main" val="1731569512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3975874451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190030562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1858551049"/>
                    </a:ext>
                  </a:extLst>
                </a:gridCol>
                <a:gridCol w="1545870">
                  <a:extLst>
                    <a:ext uri="{9D8B030D-6E8A-4147-A177-3AD203B41FA5}">
                      <a16:colId xmlns:a16="http://schemas.microsoft.com/office/drawing/2014/main" val="3744311724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1862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"Доступная среда для инвалидов и других маломобильных групп населения"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2 355.0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1 783.1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1 208.7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67.8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2088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1 137.2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5 256.4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5 256.2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8696"/>
                  </a:ext>
                </a:extLst>
              </a:tr>
              <a:tr h="6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экстремизма и терроризма на территории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12 072.6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12 686.6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12 686.6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79512"/>
                  </a:ext>
                </a:extLst>
              </a:tr>
              <a:tr h="699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68 557.3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83 327.5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76 193.3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757542"/>
                  </a:ext>
                </a:extLst>
              </a:tr>
              <a:tr h="6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523.5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1 697.2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1 612.0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98824"/>
                  </a:ext>
                </a:extLst>
              </a:tr>
              <a:tr h="4666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"Молодежная политика Усть-Кутского района"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2 897.3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3 016.51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2 980.8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3936"/>
                  </a:ext>
                </a:extLst>
              </a:tr>
              <a:tr h="838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1 409.0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5957"/>
                  </a:ext>
                </a:extLst>
              </a:tr>
              <a:tr h="9132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398.9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450.0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450.0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2596"/>
                  </a:ext>
                </a:extLst>
              </a:tr>
              <a:tr h="23335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587 162.3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740 423.5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690 186.0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93.2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75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8688" cy="800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39416" y="836713"/>
            <a:ext cx="10657184" cy="602128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подготовлен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Комитетом по финансовой политике и бюджету Администрации Усть-Кутского муниципального образования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область, г. Усть-Кут, улица Халтурина д. 52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fin11@govirk.ru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www.admin-ukmo.ru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 пятница с 9 до 17 часов,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на обед с 13 до 14 часов,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Суббота-воскресенье выходной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423592" y="269243"/>
            <a:ext cx="7488832" cy="567470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и обратная связь</a:t>
            </a:r>
          </a:p>
          <a:p>
            <a:pPr algn="ctr">
              <a:defRPr/>
            </a:pP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2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businessman.ru/static/img/a/29853/200281/14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70" y="3789040"/>
            <a:ext cx="3480105" cy="265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2073" y="190497"/>
            <a:ext cx="8642350" cy="404812"/>
          </a:xfr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параметров районного бюджета в 2023 году (тыс. руб.)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bestinvestor.ru/wp-content/uploads/2014/04/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9" y="3804642"/>
            <a:ext cx="2701095" cy="24282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032919"/>
              </p:ext>
            </p:extLst>
          </p:nvPr>
        </p:nvGraphicFramePr>
        <p:xfrm>
          <a:off x="1862813" y="935031"/>
          <a:ext cx="8240869" cy="2082239"/>
        </p:xfrm>
        <a:graphic>
          <a:graphicData uri="http://schemas.openxmlformats.org/drawingml/2006/table">
            <a:tbl>
              <a:tblPr/>
              <a:tblGrid>
                <a:gridCol w="3603508">
                  <a:extLst>
                    <a:ext uri="{9D8B030D-6E8A-4147-A177-3AD203B41FA5}">
                      <a16:colId xmlns:a16="http://schemas.microsoft.com/office/drawing/2014/main" val="1564763338"/>
                    </a:ext>
                  </a:extLst>
                </a:gridCol>
                <a:gridCol w="1640682">
                  <a:extLst>
                    <a:ext uri="{9D8B030D-6E8A-4147-A177-3AD203B41FA5}">
                      <a16:colId xmlns:a16="http://schemas.microsoft.com/office/drawing/2014/main" val="992851072"/>
                    </a:ext>
                  </a:extLst>
                </a:gridCol>
                <a:gridCol w="1545163">
                  <a:extLst>
                    <a:ext uri="{9D8B030D-6E8A-4147-A177-3AD203B41FA5}">
                      <a16:colId xmlns:a16="http://schemas.microsoft.com/office/drawing/2014/main" val="1096680696"/>
                    </a:ext>
                  </a:extLst>
                </a:gridCol>
                <a:gridCol w="1451516">
                  <a:extLst>
                    <a:ext uri="{9D8B030D-6E8A-4147-A177-3AD203B41FA5}">
                      <a16:colId xmlns:a16="http://schemas.microsoft.com/office/drawing/2014/main" val="1678083562"/>
                    </a:ext>
                  </a:extLst>
                </a:gridCol>
              </a:tblGrid>
              <a:tr h="574064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решению/приказу о бюджете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92323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всего, в т. ч.: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4 462 871,5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4 536 152,1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46944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2 296 475,5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2 393 031,2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5430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2 166 396,0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2 143 120,9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89033"/>
                  </a:ext>
                </a:extLst>
              </a:tr>
              <a:tr h="298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4 324 061,3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3 922 919,1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37547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 ДЕФИЦИТ (-)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135 209,4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613 233,0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5196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3789040"/>
            <a:ext cx="4248472" cy="2749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0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15680" y="124272"/>
            <a:ext cx="5237204" cy="928464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etal">
            <a:bevelT w="63500" h="63500" prst="relaxedInset"/>
            <a:bevelB prst="relaxedInset"/>
            <a:contourClr>
              <a:srgbClr val="FFFFFF"/>
            </a:contourClr>
          </a:sp3d>
        </p:spPr>
        <p:txBody>
          <a:bodyPr anchor="ctr"/>
          <a:lstStyle/>
          <a:p>
            <a:pPr algn="ctr" defTabSz="914400">
              <a:spcAft>
                <a:spcPts val="2310"/>
              </a:spcAft>
              <a:defRPr/>
            </a:pPr>
            <a:r>
              <a:rPr lang="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052736"/>
            <a:ext cx="856431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1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767408" y="260648"/>
            <a:ext cx="1094521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Показатели поступления доходов в бюджет района (тыс. руб.)</a:t>
            </a:r>
            <a:endParaRPr lang="ru-RU" sz="2800" b="1" dirty="0">
              <a:solidFill>
                <a:srgbClr val="EBEBEB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454820215"/>
              </p:ext>
            </p:extLst>
          </p:nvPr>
        </p:nvGraphicFramePr>
        <p:xfrm>
          <a:off x="1055440" y="980728"/>
          <a:ext cx="856895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476" y="4702727"/>
            <a:ext cx="3816424" cy="21552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388" y="4564061"/>
            <a:ext cx="4093092" cy="2181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9912424" y="980728"/>
            <a:ext cx="1908888" cy="1728192"/>
          </a:xfrm>
          <a:prstGeom prst="roundRect">
            <a:avLst/>
          </a:prstGeom>
          <a:solidFill>
            <a:srgbClr val="51CF8A"/>
          </a:solidFill>
          <a:ln w="19050" cap="rnd" cmpd="sng" algn="ctr">
            <a:solidFill>
              <a:srgbClr val="EBEBEB">
                <a:lumMod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975 607,3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3047852" y="324656"/>
            <a:ext cx="6048671" cy="500038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(тыс. руб.)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1415480" y="908721"/>
            <a:ext cx="828092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5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6700" algn="just">
              <a:buClr>
                <a:srgbClr val="90C226"/>
              </a:buClr>
              <a:buNone/>
              <a:defRPr/>
            </a:pP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поступило 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2 393 031,2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1600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плановых назначений</a:t>
            </a:r>
            <a:r>
              <a:rPr lang="en-US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Trebuchet MS" panose="020B0603020202020204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425128"/>
              </p:ext>
            </p:extLst>
          </p:nvPr>
        </p:nvGraphicFramePr>
        <p:xfrm>
          <a:off x="695400" y="1355726"/>
          <a:ext cx="10081120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256240" y="1373860"/>
            <a:ext cx="2880320" cy="461665"/>
          </a:xfrm>
          <a:prstGeom prst="rect">
            <a:avLst/>
          </a:prstGeom>
          <a:solidFill>
            <a:srgbClr val="B8E4D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en-US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578 694,1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или  на  </a:t>
            </a:r>
            <a:r>
              <a:rPr lang="en-US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31,9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alt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8" y="5013176"/>
            <a:ext cx="3110191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4365104"/>
            <a:ext cx="381642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44715"/>
              </p:ext>
            </p:extLst>
          </p:nvPr>
        </p:nvGraphicFramePr>
        <p:xfrm>
          <a:off x="839416" y="836712"/>
          <a:ext cx="10513168" cy="59436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0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512">
                  <a:extLst>
                    <a:ext uri="{9D8B030D-6E8A-4147-A177-3AD203B41FA5}">
                      <a16:colId xmlns:a16="http://schemas.microsoft.com/office/drawing/2014/main" val="3877064590"/>
                    </a:ext>
                  </a:extLst>
                </a:gridCol>
              </a:tblGrid>
              <a:tr h="429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2 296 475,5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2 393 031,2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1 712 951,7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1 809 282,0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5 867,1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6 829,2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160 129,0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198,1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462,3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13 853,0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8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9 438,8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9 335,8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по отмененным налогам и сборам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741791208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Дивиденды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акциям, принадлежащим муниципальным районам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653447103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37 812,3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37 807,2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пользовании природными ресурсами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261 302,8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262 064,8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085296251"/>
                  </a:ext>
                </a:extLst>
              </a:tr>
              <a:tr h="2845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63 765,9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63 498,6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14 021,9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13 950,3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10 516,5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9 026,9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3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3 822,7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4 365,3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631504" y="-24063"/>
            <a:ext cx="9289032" cy="690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налоговых и неналоговых доходов в бюджет 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370499"/>
              </p:ext>
            </p:extLst>
          </p:nvPr>
        </p:nvGraphicFramePr>
        <p:xfrm>
          <a:off x="731404" y="1412776"/>
          <a:ext cx="10441160" cy="52565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10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56">
                  <a:extLst>
                    <a:ext uri="{9D8B030D-6E8A-4147-A177-3AD203B41FA5}">
                      <a16:colId xmlns:a16="http://schemas.microsoft.com/office/drawing/2014/main" val="546907050"/>
                    </a:ext>
                  </a:extLst>
                </a:gridCol>
              </a:tblGrid>
              <a:tr h="446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2 166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396,0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2 143 120,9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133 957,2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124 101,9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6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1 680 537,6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1 666 110,9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140 281,3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141 288,2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муниципальных районов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215 192,1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215 192,1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86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РФ остатков субсидий, субвенций и иных МБТ, имеющих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целевое назначение, прошлых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6 401,3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6 401,3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8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- 9 973,5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- 9 973,5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29914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1199456" y="260648"/>
            <a:ext cx="9505056" cy="762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Аспект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21348</TotalTime>
  <Words>3067</Words>
  <Application>Microsoft Office PowerPoint</Application>
  <PresentationFormat>Широкоэкранный</PresentationFormat>
  <Paragraphs>818</Paragraphs>
  <Slides>39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Arial Narrow</vt:lpstr>
      <vt:lpstr>Calibri</vt:lpstr>
      <vt:lpstr>Times New Roman</vt:lpstr>
      <vt:lpstr>Trebuchet MS</vt:lpstr>
      <vt:lpstr>Wingdings 3</vt:lpstr>
      <vt:lpstr>Аспект</vt:lpstr>
      <vt:lpstr>1_Аспект</vt:lpstr>
      <vt:lpstr>ПУБЛИЧНЫЕ СЛУШАНИЯ по проекту решения Думы Усть-Кутского муниципального образования «Отчет об исполнении бюджета Усть-Кутского муниципального образования за 2023 год»</vt:lpstr>
      <vt:lpstr>Презентация PowerPoint</vt:lpstr>
      <vt:lpstr>Презентация PowerPoint</vt:lpstr>
      <vt:lpstr>Исполнение основных параметров районного бюджета в 2023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2023 год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в 2023 году (тыс. руб.)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проекту бюджета</dc:title>
  <dc:creator>BUDJ3</dc:creator>
  <cp:lastModifiedBy>Андрейко Л.А.</cp:lastModifiedBy>
  <cp:revision>1654</cp:revision>
  <cp:lastPrinted>2024-04-09T06:23:42Z</cp:lastPrinted>
  <dcterms:created xsi:type="dcterms:W3CDTF">2016-09-27T03:14:33Z</dcterms:created>
  <dcterms:modified xsi:type="dcterms:W3CDTF">2024-04-15T09:20:21Z</dcterms:modified>
  <cp:contentStatus/>
</cp:coreProperties>
</file>