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7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8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9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drawings/drawing10.xml" ContentType="application/vnd.openxmlformats-officedocument.drawingml.chartshapes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64" r:id="rId3"/>
    <p:sldId id="263" r:id="rId4"/>
    <p:sldId id="258" r:id="rId5"/>
    <p:sldId id="265" r:id="rId6"/>
    <p:sldId id="259" r:id="rId7"/>
    <p:sldId id="266" r:id="rId8"/>
    <p:sldId id="267" r:id="rId9"/>
    <p:sldId id="296" r:id="rId10"/>
    <p:sldId id="268" r:id="rId11"/>
    <p:sldId id="271" r:id="rId12"/>
    <p:sldId id="299" r:id="rId13"/>
    <p:sldId id="300" r:id="rId14"/>
    <p:sldId id="301" r:id="rId15"/>
    <p:sldId id="302" r:id="rId16"/>
    <p:sldId id="303" r:id="rId17"/>
    <p:sldId id="27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D9D"/>
    <a:srgbClr val="37CBE9"/>
    <a:srgbClr val="FFCB25"/>
    <a:srgbClr val="FA9F26"/>
    <a:srgbClr val="EC34E3"/>
    <a:srgbClr val="E937BA"/>
    <a:srgbClr val="823799"/>
    <a:srgbClr val="A02085"/>
    <a:srgbClr val="05D0EB"/>
    <a:srgbClr val="09B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164.9</c:v>
                </c:pt>
                <c:pt idx="1">
                  <c:v>196.2</c:v>
                </c:pt>
                <c:pt idx="2">
                  <c:v>224.5</c:v>
                </c:pt>
                <c:pt idx="3">
                  <c:v>233.2</c:v>
                </c:pt>
                <c:pt idx="4">
                  <c:v>238.7</c:v>
                </c:pt>
                <c:pt idx="5">
                  <c:v>244.1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5-4477-9170-3605CD396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818752"/>
        <c:axId val="103820288"/>
        <c:axId val="0"/>
      </c:bar3DChart>
      <c:catAx>
        <c:axId val="1038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3820288"/>
        <c:crosses val="autoZero"/>
        <c:auto val="1"/>
        <c:lblAlgn val="ctr"/>
        <c:lblOffset val="100"/>
        <c:noMultiLvlLbl val="0"/>
      </c:catAx>
      <c:valAx>
        <c:axId val="1038202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381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517079.2</c:v>
                </c:pt>
                <c:pt idx="1">
                  <c:v>630863.5</c:v>
                </c:pt>
                <c:pt idx="2">
                  <c:v>729909</c:v>
                </c:pt>
                <c:pt idx="3">
                  <c:v>738666.4</c:v>
                </c:pt>
                <c:pt idx="4">
                  <c:v>783334.3</c:v>
                </c:pt>
                <c:pt idx="5">
                  <c:v>844711.8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1-4DCE-ADD9-394F2E1D5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130560"/>
        <c:axId val="140132352"/>
        <c:axId val="0"/>
      </c:bar3DChart>
      <c:catAx>
        <c:axId val="14013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0132352"/>
        <c:crosses val="autoZero"/>
        <c:auto val="1"/>
        <c:lblAlgn val="ctr"/>
        <c:lblOffset val="100"/>
        <c:noMultiLvlLbl val="0"/>
      </c:catAx>
      <c:valAx>
        <c:axId val="1401323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013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E60-4E13-979E-E3E328D5714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60-4E13-979E-E3E328D5714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E60-4E13-979E-E3E328D5714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E60-4E13-979E-E3E328D5714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E60-4E13-979E-E3E328D57145}"/>
              </c:ext>
            </c:extLst>
          </c:dPt>
          <c:dLbls>
            <c:dLbl>
              <c:idx val="0"/>
              <c:layout>
                <c:manualLayout>
                  <c:x val="2.915080142610417E-3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60-4E13-979E-E3E328D57145}"/>
                </c:ext>
              </c:extLst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60-4E13-979E-E3E328D57145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60-4E13-979E-E3E328D57145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60-4E13-979E-E3E328D57145}"/>
                </c:ext>
              </c:extLst>
            </c:dLbl>
            <c:dLbl>
              <c:idx val="4"/>
              <c:layout>
                <c:manualLayout>
                  <c:x val="2.3321559312509812E-2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60-4E13-979E-E3E328D57145}"/>
                </c:ext>
              </c:extLst>
            </c:dLbl>
            <c:dLbl>
              <c:idx val="5"/>
              <c:layout>
                <c:manualLayout>
                  <c:x val="1.7491169484382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60-4E13-979E-E3E328D57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7812</c:v>
                </c:pt>
                <c:pt idx="1">
                  <c:v>9079</c:v>
                </c:pt>
                <c:pt idx="2">
                  <c:v>11325.5</c:v>
                </c:pt>
                <c:pt idx="3">
                  <c:v>12732.9</c:v>
                </c:pt>
                <c:pt idx="4">
                  <c:v>12882.1</c:v>
                </c:pt>
                <c:pt idx="5">
                  <c:v>12882.1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60-4E13-979E-E3E328D57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168192"/>
        <c:axId val="145556224"/>
        <c:axId val="0"/>
      </c:bar3DChart>
      <c:catAx>
        <c:axId val="14016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5556224"/>
        <c:crosses val="autoZero"/>
        <c:auto val="1"/>
        <c:lblAlgn val="ctr"/>
        <c:lblOffset val="100"/>
        <c:noMultiLvlLbl val="0"/>
      </c:catAx>
      <c:valAx>
        <c:axId val="14555622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016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802-4C69-897C-201262983FB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02-4C69-897C-201262983FB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802-4C69-897C-201262983FB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802-4C69-897C-201262983FB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802-4C69-897C-201262983FB7}"/>
              </c:ext>
            </c:extLst>
          </c:dPt>
          <c:dLbls>
            <c:dLbl>
              <c:idx val="0"/>
              <c:layout>
                <c:manualLayout>
                  <c:x val="1.0203182199223042E-2"/>
                  <c:y val="4.464869585517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02-4C69-897C-201262983FB7}"/>
                </c:ext>
              </c:extLst>
            </c:dLbl>
            <c:dLbl>
              <c:idx val="1"/>
              <c:layout>
                <c:manualLayout>
                  <c:x val="4.372792371095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02-4C69-897C-201262983FB7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02-4C69-897C-201262983FB7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02-4C69-897C-201262983FB7}"/>
                </c:ext>
              </c:extLst>
            </c:dLbl>
            <c:dLbl>
              <c:idx val="4"/>
              <c:layout>
                <c:manualLayout>
                  <c:x val="1.8948766941414223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02-4C69-897C-201262983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ожидаемое исполнение  в 2018 году</c:v>
                </c:pt>
                <c:pt idx="2">
                  <c:v>прогноз поступлений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36017</c:v>
                </c:pt>
                <c:pt idx="1">
                  <c:v>33384</c:v>
                </c:pt>
                <c:pt idx="2">
                  <c:v>34719.4</c:v>
                </c:pt>
                <c:pt idx="3">
                  <c:v>36108.199999999997</c:v>
                </c:pt>
                <c:pt idx="4">
                  <c:v>37552.5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02-4C69-897C-201262983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907072"/>
        <c:axId val="145912960"/>
        <c:axId val="0"/>
      </c:bar3DChart>
      <c:catAx>
        <c:axId val="14590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5912960"/>
        <c:crosses val="autoZero"/>
        <c:auto val="1"/>
        <c:lblAlgn val="ctr"/>
        <c:lblOffset val="100"/>
        <c:noMultiLvlLbl val="0"/>
      </c:catAx>
      <c:valAx>
        <c:axId val="14591296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59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C8-43A6-AF7C-F6F0741C5EF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C8-43A6-AF7C-F6F0741C5EF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C8-43A6-AF7C-F6F0741C5EF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4C8-43A6-AF7C-F6F0741C5EF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4C8-43A6-AF7C-F6F0741C5EFF}"/>
              </c:ext>
            </c:extLst>
          </c:dPt>
          <c:dLbls>
            <c:dLbl>
              <c:idx val="0"/>
              <c:layout>
                <c:manualLayout>
                  <c:x val="2.91519491406371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C8-43A6-AF7C-F6F0741C5EFF}"/>
                </c:ext>
              </c:extLst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C8-43A6-AF7C-F6F0741C5EFF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C8-43A6-AF7C-F6F0741C5EFF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C8-43A6-AF7C-F6F0741C5EFF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C8-43A6-AF7C-F6F0741C5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41126.1</c:v>
                </c:pt>
                <c:pt idx="1">
                  <c:v>41126</c:v>
                </c:pt>
                <c:pt idx="2">
                  <c:v>40401.699999999997</c:v>
                </c:pt>
                <c:pt idx="3">
                  <c:v>41685.300000000003</c:v>
                </c:pt>
                <c:pt idx="4">
                  <c:v>43352.7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C8-43A6-AF7C-F6F0741C5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982592"/>
        <c:axId val="145984128"/>
        <c:axId val="0"/>
      </c:bar3DChart>
      <c:catAx>
        <c:axId val="14598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5984128"/>
        <c:crosses val="autoZero"/>
        <c:auto val="1"/>
        <c:lblAlgn val="ctr"/>
        <c:lblOffset val="100"/>
        <c:noMultiLvlLbl val="0"/>
      </c:catAx>
      <c:valAx>
        <c:axId val="1459841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598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8B7-4E04-86F0-CED27938573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B7-4E04-86F0-CED2793857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8B7-4E04-86F0-CED27938573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8B7-4E04-86F0-CED27938573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B7-4E04-86F0-CED279385735}"/>
              </c:ext>
            </c:extLst>
          </c:dPt>
          <c:dLbls>
            <c:dLbl>
              <c:idx val="0"/>
              <c:layout>
                <c:manualLayout>
                  <c:x val="1.4575974570318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B7-4E04-86F0-CED279385735}"/>
                </c:ext>
              </c:extLst>
            </c:dLbl>
            <c:dLbl>
              <c:idx val="1"/>
              <c:layout>
                <c:manualLayout>
                  <c:x val="1.0203182199223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B7-4E04-86F0-CED279385735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B7-4E04-86F0-CED279385735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B7-4E04-86F0-CED279385735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B7-4E04-86F0-CED279385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11893.7</c:v>
                </c:pt>
                <c:pt idx="1">
                  <c:v>10481.4</c:v>
                </c:pt>
                <c:pt idx="2">
                  <c:v>8355</c:v>
                </c:pt>
                <c:pt idx="3">
                  <c:v>7694</c:v>
                </c:pt>
                <c:pt idx="4">
                  <c:v>8001</c:v>
                </c:pt>
                <c:pt idx="5" formatCode="#,##0.00">
                  <c:v>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B7-4E04-86F0-CED279385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049664"/>
        <c:axId val="146071936"/>
        <c:axId val="0"/>
      </c:bar3DChart>
      <c:catAx>
        <c:axId val="14604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6071936"/>
        <c:crosses val="autoZero"/>
        <c:auto val="1"/>
        <c:lblAlgn val="ctr"/>
        <c:lblOffset val="100"/>
        <c:noMultiLvlLbl val="0"/>
      </c:catAx>
      <c:valAx>
        <c:axId val="1460719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604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7649668335771E-2"/>
          <c:y val="4.2694241992308314E-3"/>
          <c:w val="0.97960064346147047"/>
          <c:h val="0.897217414439331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0-43FA-B204-4289DC70894A}"/>
                </c:ext>
              </c:extLst>
            </c:dLbl>
            <c:dLbl>
              <c:idx val="1"/>
              <c:layout>
                <c:manualLayout>
                  <c:x val="-2.788602826545391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50-43FA-B204-4289DC70894A}"/>
                </c:ext>
              </c:extLst>
            </c:dLbl>
            <c:dLbl>
              <c:idx val="2"/>
              <c:layout>
                <c:manualLayout>
                  <c:x val="-5.1123794566894766E-17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50-43FA-B204-4289DC70894A}"/>
                </c:ext>
              </c:extLst>
            </c:dLbl>
            <c:dLbl>
              <c:idx val="3"/>
              <c:layout>
                <c:manualLayout>
                  <c:x val="0"/>
                  <c:y val="-1.088699335190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50-43FA-B204-4289DC70894A}"/>
                </c:ext>
              </c:extLst>
            </c:dLbl>
            <c:dLbl>
              <c:idx val="4"/>
              <c:layout>
                <c:manualLayout>
                  <c:x val="0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50-43FA-B204-4289DC70894A}"/>
                </c:ext>
              </c:extLst>
            </c:dLbl>
            <c:dLbl>
              <c:idx val="5"/>
              <c:layout>
                <c:manualLayout>
                  <c:x val="-5.577205653090782E-3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50-43FA-B204-4289DC708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5678</c:v>
                </c:pt>
                <c:pt idx="1">
                  <c:v>4303.8999999999996</c:v>
                </c:pt>
                <c:pt idx="2">
                  <c:v>5533.6</c:v>
                </c:pt>
                <c:pt idx="3">
                  <c:v>5754.4</c:v>
                </c:pt>
                <c:pt idx="4">
                  <c:v>5754.4</c:v>
                </c:pt>
                <c:pt idx="5">
                  <c:v>5754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50-43FA-B204-4289DC7089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1136</c:v>
                </c:pt>
                <c:pt idx="1">
                  <c:v>895.3</c:v>
                </c:pt>
                <c:pt idx="2">
                  <c:v>4351.5</c:v>
                </c:pt>
                <c:pt idx="3">
                  <c:v>862</c:v>
                </c:pt>
                <c:pt idx="4">
                  <c:v>864</c:v>
                </c:pt>
                <c:pt idx="5">
                  <c:v>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50-43FA-B204-4289DC7089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20701</c:v>
                </c:pt>
                <c:pt idx="1">
                  <c:v>62477.5</c:v>
                </c:pt>
                <c:pt idx="2">
                  <c:v>68475.100000000006</c:v>
                </c:pt>
                <c:pt idx="3">
                  <c:v>125.3</c:v>
                </c:pt>
                <c:pt idx="4">
                  <c:v>128</c:v>
                </c:pt>
                <c:pt idx="5">
                  <c:v>131.19999999999999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50-43FA-B204-4289DC70894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Лист1!$E$2:$E$7</c:f>
              <c:numCache>
                <c:formatCode>#,##0</c:formatCode>
                <c:ptCount val="6"/>
                <c:pt idx="0">
                  <c:v>872973</c:v>
                </c:pt>
                <c:pt idx="1">
                  <c:v>872973.3</c:v>
                </c:pt>
                <c:pt idx="2">
                  <c:v>1098604.1000000001</c:v>
                </c:pt>
                <c:pt idx="3">
                  <c:v>1042633.9</c:v>
                </c:pt>
                <c:pt idx="4">
                  <c:v>1046578.5</c:v>
                </c:pt>
                <c:pt idx="5">
                  <c:v>1046420.6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0-43FA-B204-4289DC708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751872"/>
        <c:axId val="146753408"/>
        <c:axId val="145910400"/>
      </c:bar3DChart>
      <c:catAx>
        <c:axId val="14675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6753408"/>
        <c:crosses val="autoZero"/>
        <c:auto val="1"/>
        <c:lblAlgn val="ctr"/>
        <c:lblOffset val="100"/>
        <c:noMultiLvlLbl val="0"/>
      </c:catAx>
      <c:valAx>
        <c:axId val="1467534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6751872"/>
        <c:crosses val="autoZero"/>
        <c:crossBetween val="between"/>
      </c:valAx>
      <c:serAx>
        <c:axId val="145910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46753408"/>
        <c:crosses val="autoZero"/>
      </c:serAx>
    </c:plotArea>
    <c:legend>
      <c:legendPos val="l"/>
      <c:layout>
        <c:manualLayout>
          <c:xMode val="edge"/>
          <c:yMode val="edge"/>
          <c:x val="8.2042306482709576E-3"/>
          <c:y val="0.12125652094822188"/>
          <c:w val="0.28143375067601462"/>
          <c:h val="0.4667681918126312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Заработная плата </c:v>
                </c:pt>
              </c:strCache>
            </c:strRef>
          </c:tx>
          <c:spPr>
            <a:solidFill>
              <a:srgbClr val="E937BA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881397.6</c:v>
                </c:pt>
                <c:pt idx="1">
                  <c:v>881397.6</c:v>
                </c:pt>
                <c:pt idx="2">
                  <c:v>1111121</c:v>
                </c:pt>
                <c:pt idx="3">
                  <c:v>1072123.3</c:v>
                </c:pt>
                <c:pt idx="4">
                  <c:v>1087833.3</c:v>
                </c:pt>
                <c:pt idx="5">
                  <c:v>1101739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7-45FF-9D16-F70031FCED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Взносы на обязательное социальное страхование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271897.8</c:v>
                </c:pt>
                <c:pt idx="1">
                  <c:v>271897.8</c:v>
                </c:pt>
                <c:pt idx="2">
                  <c:v>334212</c:v>
                </c:pt>
                <c:pt idx="3">
                  <c:v>321191.40000000002</c:v>
                </c:pt>
                <c:pt idx="4">
                  <c:v>324758.59999999998</c:v>
                </c:pt>
                <c:pt idx="5">
                  <c:v>329000.5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7-45FF-9D16-F70031FCED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Закупка товаров, работ и услуг для муниципальных нужд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320671.8</c:v>
                </c:pt>
                <c:pt idx="1">
                  <c:v>320671.8</c:v>
                </c:pt>
                <c:pt idx="2">
                  <c:v>501564.9</c:v>
                </c:pt>
                <c:pt idx="3">
                  <c:v>513506.1</c:v>
                </c:pt>
                <c:pt idx="4">
                  <c:v>535425.80000000005</c:v>
                </c:pt>
                <c:pt idx="5">
                  <c:v>544626.80000000005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E7-45FF-9D16-F70031FCED4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Лист1!$E$2:$E$7</c:f>
              <c:numCache>
                <c:formatCode>#,##0.00</c:formatCode>
                <c:ptCount val="6"/>
                <c:pt idx="0">
                  <c:v>42259.3</c:v>
                </c:pt>
                <c:pt idx="1">
                  <c:v>42259.3</c:v>
                </c:pt>
                <c:pt idx="2">
                  <c:v>49999</c:v>
                </c:pt>
                <c:pt idx="3">
                  <c:v>51290.5</c:v>
                </c:pt>
                <c:pt idx="4">
                  <c:v>51593.4</c:v>
                </c:pt>
                <c:pt idx="5">
                  <c:v>52111.1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E7-45FF-9D16-F70031FCED4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Капитальные вложения в объекты муниципальной собственности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Лист1!$F$2:$F$7</c:f>
              <c:numCache>
                <c:formatCode>#,##0.00</c:formatCode>
                <c:ptCount val="6"/>
                <c:pt idx="0">
                  <c:v>1485</c:v>
                </c:pt>
                <c:pt idx="1">
                  <c:v>1485</c:v>
                </c:pt>
                <c:pt idx="2">
                  <c:v>43283.5</c:v>
                </c:pt>
                <c:pt idx="3">
                  <c:v>37831.5</c:v>
                </c:pt>
                <c:pt idx="4">
                  <c:v>32782.800000000003</c:v>
                </c:pt>
                <c:pt idx="5">
                  <c:v>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E7-45FF-9D16-F70031FCED4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 поселениям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Лист1!$G$2:$G$7</c:f>
              <c:numCache>
                <c:formatCode>#,##0.00</c:formatCode>
                <c:ptCount val="6"/>
                <c:pt idx="0">
                  <c:v>42726</c:v>
                </c:pt>
                <c:pt idx="1">
                  <c:v>42726</c:v>
                </c:pt>
                <c:pt idx="2">
                  <c:v>180760</c:v>
                </c:pt>
                <c:pt idx="3">
                  <c:v>66269</c:v>
                </c:pt>
                <c:pt idx="4">
                  <c:v>65313</c:v>
                </c:pt>
                <c:pt idx="5">
                  <c:v>66797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E7-45FF-9D16-F70031FCED4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Лист1!$H$2:$H$7</c:f>
              <c:numCache>
                <c:formatCode>#,##0.00</c:formatCode>
                <c:ptCount val="6"/>
                <c:pt idx="0">
                  <c:v>16540</c:v>
                </c:pt>
                <c:pt idx="1">
                  <c:v>16540</c:v>
                </c:pt>
                <c:pt idx="2">
                  <c:v>38061.300000000003</c:v>
                </c:pt>
                <c:pt idx="3">
                  <c:v>47822.9</c:v>
                </c:pt>
                <c:pt idx="4">
                  <c:v>53113</c:v>
                </c:pt>
                <c:pt idx="5">
                  <c:v>47653.3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E7-45FF-9D16-F70031FCE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47520"/>
        <c:axId val="144349056"/>
      </c:barChart>
      <c:catAx>
        <c:axId val="144347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4349056"/>
        <c:crosses val="autoZero"/>
        <c:auto val="1"/>
        <c:lblAlgn val="ctr"/>
        <c:lblOffset val="100"/>
        <c:noMultiLvlLbl val="0"/>
      </c:catAx>
      <c:valAx>
        <c:axId val="1443490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434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79757804688368"/>
          <c:y val="0"/>
          <c:w val="0.31838051327630262"/>
          <c:h val="1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736001749781278"/>
          <c:h val="0.879041406003850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Расходные обязательства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0"/>
              <c:layout>
                <c:manualLayout>
                  <c:x val="1.3157894736842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6A-4315-B5B0-121C18E84239}"/>
                </c:ext>
              </c:extLst>
            </c:dLbl>
            <c:dLbl>
              <c:idx val="1"/>
              <c:layout>
                <c:manualLayout>
                  <c:x val="1.6081871345029239E-2"/>
                  <c:y val="-2.244826624704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A-4315-B5B0-121C18E84239}"/>
                </c:ext>
              </c:extLst>
            </c:dLbl>
            <c:dLbl>
              <c:idx val="2"/>
              <c:layout>
                <c:manualLayout>
                  <c:x val="8.771929824561403E-3"/>
                  <c:y val="-1.403016640440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A-4315-B5B0-121C18E84239}"/>
                </c:ext>
              </c:extLst>
            </c:dLbl>
            <c:dLbl>
              <c:idx val="3"/>
              <c:layout>
                <c:manualLayout>
                  <c:x val="8.771929824561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6A-4315-B5B0-121C18E84239}"/>
                </c:ext>
              </c:extLst>
            </c:dLbl>
            <c:dLbl>
              <c:idx val="4"/>
              <c:layout>
                <c:manualLayout>
                  <c:x val="3.070175438596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A-4315-B5B0-121C18E8423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1042759.2</c:v>
                </c:pt>
                <c:pt idx="1">
                  <c:v>5754.4</c:v>
                </c:pt>
                <c:pt idx="2">
                  <c:v>67362</c:v>
                </c:pt>
                <c:pt idx="3" formatCode="#,##0.00">
                  <c:v>104300.8</c:v>
                </c:pt>
                <c:pt idx="4" formatCode="#,##0.00">
                  <c:v>66269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6A-4315-B5B0-121C18E842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расходы 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A-4315-B5B0-121C18E84239}"/>
                </c:ext>
              </c:extLst>
            </c:dLbl>
            <c:dLbl>
              <c:idx val="1"/>
              <c:layout>
                <c:manualLayout>
                  <c:x val="-4.2845190543020616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A-4315-B5B0-121C18E84239}"/>
                </c:ext>
              </c:extLst>
            </c:dLbl>
            <c:dLbl>
              <c:idx val="2"/>
              <c:layout>
                <c:manualLayout>
                  <c:x val="5.2365739063538995E-17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6A-4315-B5B0-121C18E84239}"/>
                </c:ext>
              </c:extLst>
            </c:dLbl>
            <c:dLbl>
              <c:idx val="3"/>
              <c:layout>
                <c:manualLayout>
                  <c:x val="2.8563460362013749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6A-4315-B5B0-121C18E84239}"/>
                </c:ext>
              </c:extLst>
            </c:dLbl>
            <c:dLbl>
              <c:idx val="4"/>
              <c:layout>
                <c:manualLayout>
                  <c:x val="1.0473147812707799E-16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6A-4315-B5B0-121C18E84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2114621.2999999998</c:v>
                </c:pt>
                <c:pt idx="1">
                  <c:v>2114621.2999999998</c:v>
                </c:pt>
                <c:pt idx="2">
                  <c:v>2114621.2999999998</c:v>
                </c:pt>
                <c:pt idx="3">
                  <c:v>2114621.2999999998</c:v>
                </c:pt>
                <c:pt idx="4">
                  <c:v>2114621.2999999998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76A-4315-B5B0-121C18E84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480256"/>
        <c:axId val="134481792"/>
        <c:axId val="0"/>
      </c:bar3DChart>
      <c:catAx>
        <c:axId val="13448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4481792"/>
        <c:crosses val="autoZero"/>
        <c:auto val="1"/>
        <c:lblAlgn val="ctr"/>
        <c:lblOffset val="100"/>
        <c:noMultiLvlLbl val="0"/>
      </c:catAx>
      <c:valAx>
        <c:axId val="1344817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448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04093731243421"/>
          <c:y val="5.0706171536495946E-2"/>
          <c:w val="0.4499572390969947"/>
          <c:h val="0.92504305077213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52-48A6-9FB2-778BD0D6BDA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0E52-48A6-9FB2-778BD0D6BD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E52-48A6-9FB2-778BD0D6BD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E52-48A6-9FB2-778BD0D6BD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E52-48A6-9FB2-778BD0D6BDA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0E52-48A6-9FB2-778BD0D6BDA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0E52-48A6-9FB2-778BD0D6BDA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E52-48A6-9FB2-778BD0D6BDA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E52-48A6-9FB2-778BD0D6BDA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E52-48A6-9FB2-778BD0D6BDA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0E52-48A6-9FB2-778BD0D6BDA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0E52-48A6-9FB2-778BD0D6BD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Национальная оборона</c:v>
                </c:pt>
                <c:pt idx="1">
                  <c:v>Обслуживание муниципального долга</c:v>
                </c:pt>
                <c:pt idx="2">
                  <c:v>Средства массовой информации</c:v>
                </c:pt>
                <c:pt idx="3">
                  <c:v>Национальная безопасность и правоохранительная деятелность</c:v>
                </c:pt>
                <c:pt idx="4">
                  <c:v>Жилищно-коммунальное хозяйство</c:v>
                </c:pt>
                <c:pt idx="5">
                  <c:v>Национальная экономика</c:v>
                </c:pt>
                <c:pt idx="6">
                  <c:v>Межбюджетные трансферты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Культура</c:v>
                </c:pt>
                <c:pt idx="10">
                  <c:v>Общегосударственные вопросы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68.5</c:v>
                </c:pt>
                <c:pt idx="1">
                  <c:v>500</c:v>
                </c:pt>
                <c:pt idx="2">
                  <c:v>3634.8</c:v>
                </c:pt>
                <c:pt idx="3">
                  <c:v>10002.4</c:v>
                </c:pt>
                <c:pt idx="4">
                  <c:v>11271.9</c:v>
                </c:pt>
                <c:pt idx="5">
                  <c:v>24665.5</c:v>
                </c:pt>
                <c:pt idx="6">
                  <c:v>61711</c:v>
                </c:pt>
                <c:pt idx="7">
                  <c:v>58265.5</c:v>
                </c:pt>
                <c:pt idx="8">
                  <c:v>93146.1</c:v>
                </c:pt>
                <c:pt idx="9">
                  <c:v>93001.2</c:v>
                </c:pt>
                <c:pt idx="10">
                  <c:v>171057</c:v>
                </c:pt>
                <c:pt idx="11">
                  <c:v>1587297.4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E52-48A6-9FB2-778BD0D6B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475648"/>
        <c:axId val="144477184"/>
      </c:barChart>
      <c:catAx>
        <c:axId val="14447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4477184"/>
        <c:crosses val="autoZero"/>
        <c:auto val="1"/>
        <c:lblAlgn val="ctr"/>
        <c:lblOffset val="100"/>
        <c:noMultiLvlLbl val="0"/>
      </c:catAx>
      <c:valAx>
        <c:axId val="1444771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4447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2152182521026E-2"/>
          <c:y val="0.10272445361821396"/>
          <c:w val="0.63056811351445285"/>
          <c:h val="0.89727554638178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BCF-41D6-BEAC-E04BDF44BC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1831710.2</c:v>
                </c:pt>
                <c:pt idx="1">
                  <c:v>282911.09999999998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F-41D6-BEAC-E04BDF44B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92210267235269"/>
          <c:y val="3.4983686023190415E-2"/>
          <c:w val="0.3507785128725916"/>
          <c:h val="0.31738115842879056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128.4</c:v>
                </c:pt>
                <c:pt idx="1">
                  <c:v>95.6</c:v>
                </c:pt>
                <c:pt idx="2">
                  <c:v>101.8</c:v>
                </c:pt>
                <c:pt idx="3">
                  <c:v>101.1</c:v>
                </c:pt>
                <c:pt idx="4">
                  <c:v>100.9</c:v>
                </c:pt>
                <c:pt idx="5">
                  <c:v>100.9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B-4C1D-9AA5-6972E8C5E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64768"/>
        <c:axId val="66466560"/>
        <c:axId val="0"/>
      </c:bar3DChart>
      <c:catAx>
        <c:axId val="6646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6466560"/>
        <c:crosses val="autoZero"/>
        <c:auto val="1"/>
        <c:lblAlgn val="ctr"/>
        <c:lblOffset val="100"/>
        <c:noMultiLvlLbl val="0"/>
      </c:catAx>
      <c:valAx>
        <c:axId val="664665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646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A4E-431D-9DBA-6077ADD3736D}"/>
              </c:ext>
            </c:extLst>
          </c:dPt>
          <c:dLbls>
            <c:dLbl>
              <c:idx val="2"/>
              <c:layout>
                <c:manualLayout>
                  <c:x val="-7.7722061013936194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4E-431D-9DBA-6077ADD3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Резервный фонд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4305.1000000000004</c:v>
                </c:pt>
                <c:pt idx="1">
                  <c:v>6511</c:v>
                </c:pt>
                <c:pt idx="2">
                  <c:v>79005.399999999994</c:v>
                </c:pt>
                <c:pt idx="3">
                  <c:v>15.2</c:v>
                </c:pt>
                <c:pt idx="4">
                  <c:v>30863.5</c:v>
                </c:pt>
                <c:pt idx="5">
                  <c:v>5000</c:v>
                </c:pt>
                <c:pt idx="6">
                  <c:v>45356.800000000003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E-431D-9DBA-6077ADD3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40576"/>
        <c:axId val="146858752"/>
      </c:barChart>
      <c:catAx>
        <c:axId val="146840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6858752"/>
        <c:crosses val="autoZero"/>
        <c:auto val="1"/>
        <c:lblAlgn val="ctr"/>
        <c:lblOffset val="100"/>
        <c:noMultiLvlLbl val="0"/>
      </c:catAx>
      <c:valAx>
        <c:axId val="1468587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4684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AEB-48D5-B876-0580707C3CE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AEB-48D5-B876-0580707C3CE0}"/>
              </c:ext>
            </c:extLst>
          </c:dPt>
          <c:dLbls>
            <c:dLbl>
              <c:idx val="0"/>
              <c:layout>
                <c:manualLayout>
                  <c:x val="-4.2704977224752805E-2"/>
                  <c:y val="-2.24227368952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B-48D5-B876-0580707C3CE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4025.9</c:v>
                </c:pt>
                <c:pt idx="1">
                  <c:v>167031.1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EB-48D5-B876-0580707C3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               </a:t>
            </a:r>
            <a:endParaRPr lang="ru-RU" sz="18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переданным полномочиям субъекта та в 2019 году по подразделу 01 13 " Другие общегосударственные вопросы"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819292720976836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2E-4043-BF33-F45098B12957}"/>
                </c:ext>
              </c:extLst>
            </c:dLbl>
            <c:dLbl>
              <c:idx val="1"/>
              <c:layout>
                <c:manualLayout>
                  <c:x val="-8.0033124237362988E-2"/>
                  <c:y val="-4.409405899344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2E-4043-BF33-F45098B12957}"/>
                </c:ext>
              </c:extLst>
            </c:dLbl>
            <c:dLbl>
              <c:idx val="2"/>
              <c:layout>
                <c:manualLayout>
                  <c:x val="-8.0033124237362988E-2"/>
                  <c:y val="-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2E-4043-BF33-F45098B12957}"/>
                </c:ext>
              </c:extLst>
            </c:dLbl>
            <c:dLbl>
              <c:idx val="3"/>
              <c:layout>
                <c:manualLayout>
                  <c:x val="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2E-4043-BF33-F45098B12957}"/>
                </c:ext>
              </c:extLst>
            </c:dLbl>
            <c:dLbl>
              <c:idx val="4"/>
              <c:layout>
                <c:manualLayout>
                  <c:x val="2.3713518292551996E-2"/>
                  <c:y val="-6.613848461282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2E-4043-BF33-F45098B129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хранение, комплектование, учет и использованию архивных документов</c:v>
                </c:pt>
                <c:pt idx="1">
                  <c:v>в области охраны труда</c:v>
                </c:pt>
                <c:pt idx="2">
                  <c:v>по определению персонального состава и обеспечению деятельности административных комиссий </c:v>
                </c:pt>
                <c:pt idx="3">
                  <c:v>по определению перечня должностных лиц органов местного самоуправления, уполномоченных составлять протоколы об административных правонарушениях</c:v>
                </c:pt>
                <c:pt idx="4">
                  <c:v>в области противодействия коррупции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2253.9</c:v>
                </c:pt>
                <c:pt idx="1">
                  <c:v>865.7</c:v>
                </c:pt>
                <c:pt idx="2">
                  <c:v>865.7</c:v>
                </c:pt>
                <c:pt idx="3">
                  <c:v>0.7</c:v>
                </c:pt>
                <c:pt idx="4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2E-4043-BF33-F45098B12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455360"/>
        <c:axId val="151061632"/>
        <c:axId val="0"/>
      </c:bar3DChart>
      <c:catAx>
        <c:axId val="14745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061632"/>
        <c:crosses val="autoZero"/>
        <c:auto val="1"/>
        <c:lblAlgn val="ctr"/>
        <c:lblOffset val="100"/>
        <c:noMultiLvlLbl val="0"/>
      </c:catAx>
      <c:valAx>
        <c:axId val="15106163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4745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746616631073916"/>
          <c:y val="4.8011861846786796E-2"/>
          <c:w val="0.48253383368926084"/>
          <c:h val="0.89538512161214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337.3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42-4F7A-B014-B5AB209C1E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442.1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2-4F7A-B014-B5AB209C1E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178.6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42-4F7A-B014-B5AB209C1EB5}"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707.5</c:v>
                </c:pt>
                <c:pt idx="1">
                  <c:v>2337.3000000000002</c:v>
                </c:pt>
                <c:pt idx="2">
                  <c:v>13442.1</c:v>
                </c:pt>
                <c:pt idx="3">
                  <c:v>8178.6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42-4F7A-B014-B5AB209C1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817024"/>
        <c:axId val="150847488"/>
      </c:barChart>
      <c:catAx>
        <c:axId val="150817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0847488"/>
        <c:crosses val="autoZero"/>
        <c:auto val="1"/>
        <c:lblAlgn val="ctr"/>
        <c:lblOffset val="100"/>
        <c:noMultiLvlLbl val="0"/>
      </c:catAx>
      <c:valAx>
        <c:axId val="150847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5081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144151941773911"/>
          <c:y val="0.11347218927626661"/>
          <c:w val="0.50855848058226094"/>
          <c:h val="0.860310753760092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5285338666074139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75-438F-B1EA-E9B108AF7343}"/>
                </c:ext>
              </c:extLst>
            </c:dLbl>
            <c:dLbl>
              <c:idx val="2"/>
              <c:layout>
                <c:manualLayout>
                  <c:x val="0.108761063585527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75-438F-B1EA-E9B108AF73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2320</c:v>
                </c:pt>
                <c:pt idx="1">
                  <c:v>4038</c:v>
                </c:pt>
                <c:pt idx="2">
                  <c:v>4913.8999999999996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75-438F-B1EA-E9B108AF7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864256"/>
        <c:axId val="150865792"/>
      </c:barChart>
      <c:catAx>
        <c:axId val="150864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0865792"/>
        <c:crosses val="autoZero"/>
        <c:auto val="1"/>
        <c:lblAlgn val="ctr"/>
        <c:lblOffset val="100"/>
        <c:noMultiLvlLbl val="0"/>
      </c:catAx>
      <c:valAx>
        <c:axId val="1508657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086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94260888070339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7C-4E2B-BBCA-D49EA4FE4B1B}"/>
                </c:ext>
              </c:extLst>
            </c:dLbl>
            <c:dLbl>
              <c:idx val="1"/>
              <c:layout>
                <c:manualLayout>
                  <c:x val="6.545664456526594E-2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7C-4E2B-BBCA-D49EA4FE4B1B}"/>
                </c:ext>
              </c:extLst>
            </c:dLbl>
            <c:dLbl>
              <c:idx val="2"/>
              <c:layout>
                <c:manualLayout>
                  <c:x val="5.7133714407319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7C-4E2B-BBCA-D49EA4FE4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правоохранителной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9812.4</c:v>
                </c:pt>
                <c:pt idx="1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7C-4E2B-BBCA-D49EA4FE4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923136"/>
        <c:axId val="150924672"/>
      </c:barChart>
      <c:catAx>
        <c:axId val="150923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0924672"/>
        <c:crosses val="autoZero"/>
        <c:auto val="1"/>
        <c:lblAlgn val="ctr"/>
        <c:lblOffset val="100"/>
        <c:noMultiLvlLbl val="0"/>
      </c:catAx>
      <c:valAx>
        <c:axId val="1509246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092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122227690288716"/>
          <c:y val="0.10155835214086986"/>
          <c:w val="0.48544438976377952"/>
          <c:h val="0.859724387512170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9.0445600310275667E-2"/>
                  <c:y val="-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A7-488E-9A09-D0CC5FFEA021}"/>
                </c:ext>
              </c:extLst>
            </c:dLbl>
            <c:dLbl>
              <c:idx val="3"/>
              <c:layout>
                <c:manualLayout>
                  <c:x val="8.74999999999999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A7-488E-9A09-D0CC5FFEA021}"/>
                </c:ext>
              </c:extLst>
            </c:dLbl>
            <c:dLbl>
              <c:idx val="4"/>
              <c:layout>
                <c:manualLayout>
                  <c:x val="0.1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A7-488E-9A09-D0CC5FFEA021}"/>
                </c:ext>
              </c:extLst>
            </c:dLbl>
            <c:dLbl>
              <c:idx val="5"/>
              <c:layout>
                <c:manualLayout>
                  <c:x val="0.11174686032211804"/>
                  <c:y val="-2.834649324862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A7-488E-9A09-D0CC5FFEA0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Профессиональное подготовка, переподготовка и повышение квалификации</c:v>
                </c:pt>
                <c:pt idx="4">
                  <c:v>Молодежная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539231.69999999995</c:v>
                </c:pt>
                <c:pt idx="1">
                  <c:v>816030.7</c:v>
                </c:pt>
                <c:pt idx="2">
                  <c:v>104279.3</c:v>
                </c:pt>
                <c:pt idx="3">
                  <c:v>978.2</c:v>
                </c:pt>
                <c:pt idx="4">
                  <c:v>11908.1</c:v>
                </c:pt>
                <c:pt idx="5">
                  <c:v>114869.4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A7-488E-9A09-D0CC5FFEA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448768"/>
        <c:axId val="146450304"/>
      </c:barChart>
      <c:catAx>
        <c:axId val="146448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6450304"/>
        <c:crosses val="autoZero"/>
        <c:auto val="1"/>
        <c:lblAlgn val="ctr"/>
        <c:lblOffset val="100"/>
        <c:noMultiLvlLbl val="0"/>
      </c:catAx>
      <c:valAx>
        <c:axId val="1464503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4644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93531764444474"/>
          <c:y val="0.11111248270082473"/>
          <c:w val="0.81793934660854672"/>
          <c:h val="0.59011618736464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B7A9-4F67-A312-337D6EEC715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7A9-4F67-A312-337D6EEC715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B7A9-4F67-A312-337D6EEC7152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B7A9-4F67-A312-337D6EEC7152}"/>
              </c:ext>
            </c:extLst>
          </c:dPt>
          <c:dLbls>
            <c:dLbl>
              <c:idx val="2"/>
              <c:layout>
                <c:manualLayout>
                  <c:x val="-2.2622792728912475E-2"/>
                  <c:y val="-2.26076039500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A9-4F67-A312-337D6EEC7152}"/>
                </c:ext>
              </c:extLst>
            </c:dLbl>
            <c:dLbl>
              <c:idx val="3"/>
              <c:layout>
                <c:manualLayout>
                  <c:x val="6.7039221949195191E-2"/>
                  <c:y val="-4.03126208399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A9-4F67-A312-337D6EEC7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  <c:pt idx="2">
                  <c:v>Доходы от оказания платных услуг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995379</c:v>
                </c:pt>
                <c:pt idx="1">
                  <c:v>532089.80000000005</c:v>
                </c:pt>
                <c:pt idx="2">
                  <c:v>59364.4</c:v>
                </c:pt>
                <c:pt idx="3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A9-4F67-A312-337D6EEC7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32751.200000000001</c:v>
                </c:pt>
                <c:pt idx="1">
                  <c:v>60250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F-41DE-A55C-1AB851C70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582528"/>
        <c:axId val="146600704"/>
      </c:barChart>
      <c:catAx>
        <c:axId val="146582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6600704"/>
        <c:crosses val="autoZero"/>
        <c:auto val="1"/>
        <c:lblAlgn val="ctr"/>
        <c:lblOffset val="100"/>
        <c:noMultiLvlLbl val="0"/>
      </c:catAx>
      <c:valAx>
        <c:axId val="1466007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4658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12.9</c:v>
                </c:pt>
                <c:pt idx="1">
                  <c:v>14.7</c:v>
                </c:pt>
                <c:pt idx="2">
                  <c:v>16.600000000000001</c:v>
                </c:pt>
                <c:pt idx="3">
                  <c:v>17.5</c:v>
                </c:pt>
                <c:pt idx="4">
                  <c:v>18.5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B-4925-AA1F-2E073D1B2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91136"/>
        <c:axId val="66492672"/>
        <c:axId val="0"/>
      </c:bar3DChart>
      <c:catAx>
        <c:axId val="6649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6492672"/>
        <c:crosses val="autoZero"/>
        <c:auto val="1"/>
        <c:lblAlgn val="ctr"/>
        <c:lblOffset val="100"/>
        <c:noMultiLvlLbl val="0"/>
      </c:catAx>
      <c:valAx>
        <c:axId val="664926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649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A22-417A-9484-E3A55A632F7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A22-417A-9484-E3A55A632F7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1A22-417A-9484-E3A55A632F73}"/>
              </c:ext>
            </c:extLst>
          </c:dPt>
          <c:dLbls>
            <c:dLbl>
              <c:idx val="0"/>
              <c:layout>
                <c:manualLayout>
                  <c:x val="9.0036380786577178E-2"/>
                  <c:y val="-3.6028064781461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22-417A-9484-E3A55A632F7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22-417A-9484-E3A55A632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Доходы от оказания платных услуг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2114</c:v>
                </c:pt>
                <c:pt idx="1">
                  <c:v>90887.2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22-417A-9484-E3A55A632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472234294228746"/>
          <c:y val="0.7086211100001234"/>
          <c:w val="0.79389810445898168"/>
          <c:h val="0.26443358145391255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443-44D8-B7F1-85242E084A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443-44D8-B7F1-85242E084AC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443-44D8-B7F1-85242E084AC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443-44D8-B7F1-85242E084AC2}"/>
              </c:ext>
            </c:extLst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43-44D8-B7F1-85242E084AC2}"/>
                </c:ext>
              </c:extLst>
            </c:dLbl>
            <c:dLbl>
              <c:idx val="1"/>
              <c:layout>
                <c:manualLayout>
                  <c:x val="0.1415922487485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43-44D8-B7F1-85242E084AC2}"/>
                </c:ext>
              </c:extLst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43-44D8-B7F1-85242E084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4657.6000000000004</c:v>
                </c:pt>
                <c:pt idx="1">
                  <c:v>12759</c:v>
                </c:pt>
                <c:pt idx="2">
                  <c:v>35950.300000000003</c:v>
                </c:pt>
                <c:pt idx="3">
                  <c:v>4898.6000000000004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43-44D8-B7F1-85242E084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432576"/>
        <c:axId val="151438464"/>
      </c:barChart>
      <c:catAx>
        <c:axId val="151432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1438464"/>
        <c:crosses val="autoZero"/>
        <c:auto val="1"/>
        <c:lblAlgn val="ctr"/>
        <c:lblOffset val="100"/>
        <c:noMultiLvlLbl val="0"/>
      </c:catAx>
      <c:valAx>
        <c:axId val="1514384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514325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17B4-44D9-ABF4-98185C21857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17B4-44D9-ABF4-98185C21857E}"/>
              </c:ext>
            </c:extLst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4-44D9-ABF4-98185C21857E}"/>
                </c:ext>
              </c:extLst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B4-44D9-ABF4-98185C218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15742.7</c:v>
                </c:pt>
                <c:pt idx="1">
                  <c:v>45522.8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B4-44D9-ABF4-98185C218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8DB-45B2-934A-591F81D3D8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8DB-45B2-934A-591F81D3D8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8DB-45B2-934A-591F81D3D8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8DB-45B2-934A-591F81D3D835}"/>
              </c:ext>
            </c:extLst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DB-45B2-934A-591F81D3D835}"/>
                </c:ext>
              </c:extLst>
            </c:dLbl>
            <c:dLbl>
              <c:idx val="1"/>
              <c:layout>
                <c:manualLayout>
                  <c:x val="0.1415922487485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DB-45B2-934A-591F81D3D835}"/>
                </c:ext>
              </c:extLst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DB-45B2-934A-591F81D3D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4657.6000000000004</c:v>
                </c:pt>
                <c:pt idx="1">
                  <c:v>12759</c:v>
                </c:pt>
                <c:pt idx="2">
                  <c:v>35950.300000000003</c:v>
                </c:pt>
                <c:pt idx="3">
                  <c:v>4898.6000000000004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DB-45B2-934A-591F81D3D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30592"/>
        <c:axId val="164881536"/>
      </c:barChart>
      <c:catAx>
        <c:axId val="164830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64881536"/>
        <c:crosses val="autoZero"/>
        <c:auto val="1"/>
        <c:lblAlgn val="ctr"/>
        <c:lblOffset val="100"/>
        <c:noMultiLvlLbl val="0"/>
      </c:catAx>
      <c:valAx>
        <c:axId val="1648815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648305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053D-428E-84B1-DCC8F708F41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053D-428E-84B1-DCC8F708F41C}"/>
              </c:ext>
            </c:extLst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3D-428E-84B1-DCC8F708F41C}"/>
                </c:ext>
              </c:extLst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3D-428E-84B1-DCC8F708F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15742.7</c:v>
                </c:pt>
                <c:pt idx="1">
                  <c:v>45522.8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3D-428E-84B1-DCC8F708F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50525558888518"/>
          <c:y val="7.1073192570982935E-2"/>
          <c:w val="0.83158902461970419"/>
          <c:h val="0.45213838290475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537600"/>
        <c:axId val="116539392"/>
        <c:axId val="0"/>
      </c:bar3DChart>
      <c:catAx>
        <c:axId val="116537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16539392"/>
        <c:crosses val="autoZero"/>
        <c:auto val="1"/>
        <c:lblAlgn val="ctr"/>
        <c:lblOffset val="100"/>
        <c:noMultiLvlLbl val="0"/>
      </c:catAx>
      <c:valAx>
        <c:axId val="116539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6537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"/>
          <c:w val="0.91959064327485385"/>
          <c:h val="0.243201056642970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546176"/>
        <c:axId val="116568448"/>
        <c:axId val="0"/>
      </c:bar3DChart>
      <c:catAx>
        <c:axId val="11654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568448"/>
        <c:crosses val="autoZero"/>
        <c:auto val="1"/>
        <c:lblAlgn val="ctr"/>
        <c:lblOffset val="100"/>
        <c:noMultiLvlLbl val="0"/>
      </c:catAx>
      <c:valAx>
        <c:axId val="1165684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654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50525558888518"/>
          <c:y val="7.1073192570982935E-2"/>
          <c:w val="0.83158902461970419"/>
          <c:h val="0.45213838290475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15040"/>
        <c:axId val="116616576"/>
        <c:axId val="0"/>
      </c:bar3DChart>
      <c:catAx>
        <c:axId val="116615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16616576"/>
        <c:crosses val="autoZero"/>
        <c:auto val="1"/>
        <c:lblAlgn val="ctr"/>
        <c:lblOffset val="100"/>
        <c:noMultiLvlLbl val="0"/>
      </c:catAx>
      <c:valAx>
        <c:axId val="1166165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6615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"/>
          <c:w val="0.91959064327485385"/>
          <c:h val="0.243201056642970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80960"/>
        <c:axId val="116686848"/>
        <c:axId val="0"/>
      </c:bar3DChart>
      <c:catAx>
        <c:axId val="11668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686848"/>
        <c:crosses val="autoZero"/>
        <c:auto val="1"/>
        <c:lblAlgn val="ctr"/>
        <c:lblOffset val="100"/>
        <c:noMultiLvlLbl val="0"/>
      </c:catAx>
      <c:valAx>
        <c:axId val="116686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668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780166988407166E-2"/>
                  <c:y val="-2.67226200455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82-4624-A711-818AD3B5A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93145.1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82-4624-A711-818AD3B5A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572224"/>
        <c:axId val="127586304"/>
      </c:barChart>
      <c:catAx>
        <c:axId val="127572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27586304"/>
        <c:crosses val="autoZero"/>
        <c:auto val="1"/>
        <c:lblAlgn val="ctr"/>
        <c:lblOffset val="100"/>
        <c:noMultiLvlLbl val="0"/>
      </c:catAx>
      <c:valAx>
        <c:axId val="1275863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757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99860785337364E-2"/>
          <c:y val="0.12153400799062178"/>
          <c:w val="0.91440013921466268"/>
          <c:h val="0.73633400320581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51.4</c:v>
                </c:pt>
                <c:pt idx="1">
                  <c:v>58</c:v>
                </c:pt>
                <c:pt idx="2">
                  <c:v>64.400000000000006</c:v>
                </c:pt>
                <c:pt idx="3">
                  <c:v>66.400000000000006</c:v>
                </c:pt>
                <c:pt idx="4">
                  <c:v>70</c:v>
                </c:pt>
                <c:pt idx="5">
                  <c:v>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C-4042-AE22-CFD1BD92A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978304"/>
        <c:axId val="126980096"/>
        <c:axId val="0"/>
      </c:bar3DChart>
      <c:catAx>
        <c:axId val="12697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980096"/>
        <c:crosses val="autoZero"/>
        <c:auto val="1"/>
        <c:lblAlgn val="ctr"/>
        <c:lblOffset val="100"/>
        <c:noMultiLvlLbl val="0"/>
      </c:catAx>
      <c:valAx>
        <c:axId val="1269800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97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C824-4A89-83BC-D9D44E90BDB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824-4A89-83BC-D9D44E90BDB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C824-4A89-83BC-D9D44E90BDB7}"/>
              </c:ext>
            </c:extLst>
          </c:dPt>
          <c:dLbls>
            <c:dLbl>
              <c:idx val="0"/>
              <c:layout>
                <c:manualLayout>
                  <c:x val="4.5268082192256413E-2"/>
                  <c:y val="-5.05934776015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24-4A89-83BC-D9D44E90BDB7}"/>
                </c:ext>
              </c:extLst>
            </c:dLbl>
            <c:dLbl>
              <c:idx val="1"/>
              <c:layout>
                <c:manualLayout>
                  <c:x val="2.3870611598711254E-2"/>
                  <c:y val="-0.1706355074661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4-4A89-83BC-D9D44E90BDB7}"/>
                </c:ext>
              </c:extLst>
            </c:dLbl>
            <c:dLbl>
              <c:idx val="2"/>
              <c:layout>
                <c:manualLayout>
                  <c:x val="-9.6452173716809239E-2"/>
                  <c:y val="-3.361188096217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4-4A89-83BC-D9D44E90BDB7}"/>
                </c:ext>
              </c:extLst>
            </c:dLbl>
            <c:dLbl>
              <c:idx val="3"/>
              <c:layout>
                <c:manualLayout>
                  <c:x val="8.1715855356349301E-2"/>
                  <c:y val="-0.1033453114819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4-4A89-83BC-D9D44E90B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оказания платных услуг</c:v>
                </c:pt>
                <c:pt idx="1">
                  <c:v>Местный бюджет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5883.6</c:v>
                </c:pt>
                <c:pt idx="1">
                  <c:v>86864.5</c:v>
                </c:pt>
                <c:pt idx="2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24-4A89-83BC-D9D44E90B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815227127541392E-2"/>
          <c:y val="0.69027915817161445"/>
          <c:w val="0.78835988709587834"/>
          <c:h val="0.29542062893912691"/>
        </c:manualLayout>
      </c:layout>
      <c:overlay val="0"/>
      <c:txPr>
        <a:bodyPr/>
        <a:lstStyle/>
        <a:p>
          <a:pPr>
            <a:defRPr sz="11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318071744041323"/>
          <c:y val="7.3660116196239633E-2"/>
          <c:w val="0.48592185409350652"/>
          <c:h val="0.87187289647555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3634.8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5-4A82-A5B1-B705EA54D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450752"/>
        <c:axId val="129452288"/>
      </c:barChart>
      <c:catAx>
        <c:axId val="129450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452288"/>
        <c:crosses val="autoZero"/>
        <c:auto val="1"/>
        <c:lblAlgn val="ctr"/>
        <c:lblOffset val="100"/>
        <c:noMultiLvlLbl val="0"/>
      </c:catAx>
      <c:valAx>
        <c:axId val="1294522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945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594299046137733"/>
          <c:y val="0.10994804589613499"/>
          <c:w val="0.58964080380883654"/>
          <c:h val="0.877286717751235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61711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D-4435-B715-47072E132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497344"/>
        <c:axId val="134156288"/>
      </c:barChart>
      <c:catAx>
        <c:axId val="129497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4156288"/>
        <c:crosses val="autoZero"/>
        <c:auto val="1"/>
        <c:lblAlgn val="ctr"/>
        <c:lblOffset val="100"/>
        <c:noMultiLvlLbl val="0"/>
      </c:catAx>
      <c:valAx>
        <c:axId val="1341562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949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1746472614153975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E3-40B4-B92E-8173C90D6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3-40B4-B92E-8173C90D6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02112"/>
        <c:axId val="134203648"/>
      </c:barChart>
      <c:catAx>
        <c:axId val="134202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203648"/>
        <c:crosses val="autoZero"/>
        <c:auto val="1"/>
        <c:lblAlgn val="ctr"/>
        <c:lblOffset val="100"/>
        <c:noMultiLvlLbl val="0"/>
      </c:catAx>
      <c:valAx>
        <c:axId val="134203648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3420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2156517304938E-2"/>
          <c:y val="7.820325129724047E-2"/>
          <c:w val="0.55522527758547113"/>
          <c:h val="0.825646924494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1-CBD0-4B0C-9EAE-ED33DA6F21A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BD0-4B0C-9EAE-ED33DA6F21A4}"/>
              </c:ext>
            </c:extLst>
          </c:dPt>
          <c:dPt>
            <c:idx val="2"/>
            <c:bubble3D val="0"/>
            <c:spPr>
              <a:solidFill>
                <a:srgbClr val="FA9F26"/>
              </a:solidFill>
            </c:spPr>
            <c:extLst>
              <c:ext xmlns:c16="http://schemas.microsoft.com/office/drawing/2014/chart" uri="{C3380CC4-5D6E-409C-BE32-E72D297353CC}">
                <c16:uniqueId val="{00000005-CBD0-4B0C-9EAE-ED33DA6F21A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CBD0-4B0C-9EAE-ED33DA6F21A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CBD0-4B0C-9EAE-ED33DA6F21A4}"/>
              </c:ext>
            </c:extLst>
          </c:dPt>
          <c:dPt>
            <c:idx val="5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B-CBD0-4B0C-9EAE-ED33DA6F21A4}"/>
              </c:ext>
            </c:extLst>
          </c:dPt>
          <c:dLbls>
            <c:dLbl>
              <c:idx val="0"/>
              <c:layout>
                <c:manualLayout>
                  <c:x val="-7.1869671607224753E-2"/>
                  <c:y val="-0.16519396429903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D0-4B0C-9EAE-ED33DA6F21A4}"/>
                </c:ext>
              </c:extLst>
            </c:dLbl>
            <c:dLbl>
              <c:idx val="1"/>
              <c:layout>
                <c:manualLayout>
                  <c:x val="8.5340047735316879E-2"/>
                  <c:y val="4.51645997490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D0-4B0C-9EAE-ED33DA6F21A4}"/>
                </c:ext>
              </c:extLst>
            </c:dLbl>
            <c:dLbl>
              <c:idx val="2"/>
              <c:layout>
                <c:manualLayout>
                  <c:x val="4.1032497552148531E-3"/>
                  <c:y val="4.877334467594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D0-4B0C-9EAE-ED33DA6F21A4}"/>
                </c:ext>
              </c:extLst>
            </c:dLbl>
            <c:dLbl>
              <c:idx val="3"/>
              <c:layout>
                <c:manualLayout>
                  <c:x val="5.9662506352019633E-3"/>
                  <c:y val="6.988317770216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D0-4B0C-9EAE-ED33DA6F21A4}"/>
                </c:ext>
              </c:extLst>
            </c:dLbl>
            <c:dLbl>
              <c:idx val="4"/>
              <c:layout>
                <c:manualLayout>
                  <c:x val="-3.6514153273569756E-3"/>
                  <c:y val="-5.637537871508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D0-4B0C-9EAE-ED33DA6F21A4}"/>
                </c:ext>
              </c:extLst>
            </c:dLbl>
            <c:dLbl>
              <c:idx val="5"/>
              <c:layout>
                <c:manualLayout>
                  <c:x val="4.1072004015715827E-2"/>
                  <c:y val="-3.438623427201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D0-4B0C-9EAE-ED33DA6F21A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25820.799999999999</c:v>
                </c:pt>
                <c:pt idx="1">
                  <c:v>7351.2</c:v>
                </c:pt>
                <c:pt idx="2">
                  <c:v>2297</c:v>
                </c:pt>
                <c:pt idx="3">
                  <c:v>9431.1</c:v>
                </c:pt>
                <c:pt idx="4">
                  <c:v>7167.8</c:v>
                </c:pt>
                <c:pt idx="5">
                  <c:v>9643.1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D0-4B0C-9EAE-ED33DA6F21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26584.5</c:v>
                </c:pt>
                <c:pt idx="1">
                  <c:v>7735.4</c:v>
                </c:pt>
                <c:pt idx="2">
                  <c:v>3444</c:v>
                </c:pt>
                <c:pt idx="3">
                  <c:v>9759.2000000000007</c:v>
                </c:pt>
                <c:pt idx="4">
                  <c:v>7809.1</c:v>
                </c:pt>
                <c:pt idx="5">
                  <c:v>9980.7999999999993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BD0-4B0C-9EAE-ED33DA6F21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26796.3</c:v>
                </c:pt>
                <c:pt idx="1">
                  <c:v>8164.7</c:v>
                </c:pt>
                <c:pt idx="2">
                  <c:v>3316</c:v>
                </c:pt>
                <c:pt idx="3">
                  <c:v>10066.9</c:v>
                </c:pt>
                <c:pt idx="4">
                  <c:v>7837.7</c:v>
                </c:pt>
                <c:pt idx="5">
                  <c:v>10615.4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BD0-4B0C-9EAE-ED33DA6F2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72593334634155"/>
          <c:y val="0.10236400171834903"/>
          <c:w val="0.33438149729395145"/>
          <c:h val="0.76144252998632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</c:v>
                </c:pt>
                <c:pt idx="1">
                  <c:v>52.3</c:v>
                </c:pt>
                <c:pt idx="2">
                  <c:v>51.4</c:v>
                </c:pt>
                <c:pt idx="3">
                  <c:v>50.7</c:v>
                </c:pt>
                <c:pt idx="4">
                  <c:v>50.1</c:v>
                </c:pt>
                <c:pt idx="5">
                  <c:v>49.7</c:v>
                </c:pt>
                <c:pt idx="6">
                  <c:v>48.9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9-426A-BDB1-CC8FDA071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87648"/>
        <c:axId val="127014016"/>
      </c:lineChart>
      <c:catAx>
        <c:axId val="1269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7014016"/>
        <c:crosses val="autoZero"/>
        <c:auto val="1"/>
        <c:lblAlgn val="ctr"/>
        <c:lblOffset val="100"/>
        <c:noMultiLvlLbl val="0"/>
      </c:catAx>
      <c:valAx>
        <c:axId val="1270140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98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dirty="0" smtClean="0"/>
              <a:t>Инвестиции </a:t>
            </a:r>
            <a:r>
              <a:rPr lang="ru-RU" dirty="0"/>
              <a:t>в основной капитал </a:t>
            </a:r>
            <a:r>
              <a:rPr lang="ru-RU" sz="1100" dirty="0"/>
              <a:t>(млрд. руб.)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Инвистиции в основной капитал (млрд. руб.)</c:v>
                </c:pt>
              </c:strCache>
            </c:strRef>
          </c:tx>
          <c:marker>
            <c:spPr>
              <a:solidFill>
                <a:srgbClr val="E937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36.4</c:v>
                </c:pt>
                <c:pt idx="1">
                  <c:v>39.5</c:v>
                </c:pt>
                <c:pt idx="2">
                  <c:v>68.3</c:v>
                </c:pt>
                <c:pt idx="3">
                  <c:v>74.8</c:v>
                </c:pt>
                <c:pt idx="4">
                  <c:v>82.3</c:v>
                </c:pt>
                <c:pt idx="5">
                  <c:v>44.6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07-4978-92A8-D09A58DE9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25920"/>
        <c:axId val="127027456"/>
      </c:lineChart>
      <c:catAx>
        <c:axId val="1270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7027456"/>
        <c:crosses val="autoZero"/>
        <c:auto val="1"/>
        <c:lblAlgn val="ctr"/>
        <c:lblOffset val="100"/>
        <c:noMultiLvlLbl val="0"/>
      </c:catAx>
      <c:valAx>
        <c:axId val="127027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702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43361836394078E-3"/>
          <c:y val="0.1303617229216904"/>
          <c:w val="0.63865635216650551"/>
          <c:h val="0.62164839209874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ACCD-47F6-A35C-FDA59D528EE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ACCD-47F6-A35C-FDA59D528EE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ACCD-47F6-A35C-FDA59D528E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835545</c:v>
                </c:pt>
                <c:pt idx="1">
                  <c:v>145520.5</c:v>
                </c:pt>
                <c:pt idx="2">
                  <c:v>1049375.6000000001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CD-47F6-A35C-FDA59D528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C939-4823-BB73-D763FECC521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C939-4823-BB73-D763FECC521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939-4823-BB73-D763FECC52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883725.3</c:v>
                </c:pt>
                <c:pt idx="1">
                  <c:v>149543.79999999999</c:v>
                </c:pt>
                <c:pt idx="2">
                  <c:v>1053324.8999999999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39-4823-BB73-D763FECC5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0774086895026"/>
          <c:y val="0.30061622729688908"/>
          <c:w val="0.69623057744585104"/>
          <c:h val="0.68283602709373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FB80-44C4-80F0-A0E1A84EA9C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FB80-44C4-80F0-A0E1A84EA9C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FB80-44C4-80F0-A0E1A84EA9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903514.4</c:v>
                </c:pt>
                <c:pt idx="1">
                  <c:v>154123</c:v>
                </c:pt>
                <c:pt idx="2">
                  <c:v>1053172.2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80-44C4-80F0-A0E1A84EA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62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77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C37DCD60-BBA1-469F-AE11-749882FD7675}" type="presOf" srcId="{1D0547E1-33BD-484D-A320-3B84DFCA9AB2}" destId="{D078EED4-A74C-481C-BF09-C16612F9F6AF}" srcOrd="0" destOrd="0" presId="urn:microsoft.com/office/officeart/2005/8/layout/equation1"/>
    <dgm:cxn modelId="{10EEBF4D-5A9B-4156-9B1A-41A861498F85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2C498D5A-4882-479C-8F07-4FFB70AE8B06}" type="presOf" srcId="{044EB8BC-EE81-4519-A6EC-F681D6EE4E4C}" destId="{8097F6F5-3EFA-4272-8574-76054B97D297}" srcOrd="0" destOrd="0" presId="urn:microsoft.com/office/officeart/2005/8/layout/equation1"/>
    <dgm:cxn modelId="{F9A45C46-774C-463D-A965-51413D183F03}" type="presOf" srcId="{721D01E9-6EDF-4467-97D1-A123CCA56977}" destId="{FA271F03-B031-4CAA-9A95-49A06179296A}" srcOrd="0" destOrd="0" presId="urn:microsoft.com/office/officeart/2005/8/layout/equation1"/>
    <dgm:cxn modelId="{DC84880E-76C2-4738-AAA6-02CF260D3F41}" type="presOf" srcId="{218A2302-9A3E-4776-9A5E-512959E54555}" destId="{A0301953-E3FF-40C9-A83B-34E4F8F736C4}" srcOrd="0" destOrd="0" presId="urn:microsoft.com/office/officeart/2005/8/layout/equation1"/>
    <dgm:cxn modelId="{4A9FF72B-5C53-4A4F-869B-93A945F2EE25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21888218-F35D-4735-BA1E-5BFF5815014C}" type="presParOf" srcId="{A0301953-E3FF-40C9-A83B-34E4F8F736C4}" destId="{D078EED4-A74C-481C-BF09-C16612F9F6AF}" srcOrd="0" destOrd="0" presId="urn:microsoft.com/office/officeart/2005/8/layout/equation1"/>
    <dgm:cxn modelId="{227DCA0B-5364-48CC-8056-31F4F974A515}" type="presParOf" srcId="{A0301953-E3FF-40C9-A83B-34E4F8F736C4}" destId="{22466329-2B8D-4835-8C07-7DA1BE9D74EB}" srcOrd="1" destOrd="0" presId="urn:microsoft.com/office/officeart/2005/8/layout/equation1"/>
    <dgm:cxn modelId="{4DD608FA-6113-4BB6-8250-49E380B7D4DA}" type="presParOf" srcId="{A0301953-E3FF-40C9-A83B-34E4F8F736C4}" destId="{4808FD08-84CB-4EFB-AE49-916838E8D945}" srcOrd="2" destOrd="0" presId="urn:microsoft.com/office/officeart/2005/8/layout/equation1"/>
    <dgm:cxn modelId="{AB1CB4C1-9AF8-4E16-B4C7-3836B6EC5CF0}" type="presParOf" srcId="{A0301953-E3FF-40C9-A83B-34E4F8F736C4}" destId="{1DB25942-1A39-4B70-88BB-69FCA96C204C}" srcOrd="3" destOrd="0" presId="urn:microsoft.com/office/officeart/2005/8/layout/equation1"/>
    <dgm:cxn modelId="{8969EBD0-FA09-47DC-83A2-11CB9F5D9EA5}" type="presParOf" srcId="{A0301953-E3FF-40C9-A83B-34E4F8F736C4}" destId="{FA271F03-B031-4CAA-9A95-49A06179296A}" srcOrd="4" destOrd="0" presId="urn:microsoft.com/office/officeart/2005/8/layout/equation1"/>
    <dgm:cxn modelId="{9A4E58A2-3B42-44D4-9272-B0A0440DB436}" type="presParOf" srcId="{A0301953-E3FF-40C9-A83B-34E4F8F736C4}" destId="{11444948-7824-41D7-B236-9C24933E47C7}" srcOrd="5" destOrd="0" presId="urn:microsoft.com/office/officeart/2005/8/layout/equation1"/>
    <dgm:cxn modelId="{D791A45E-4519-41F1-911C-34322759F3F8}" type="presParOf" srcId="{A0301953-E3FF-40C9-A83B-34E4F8F736C4}" destId="{8097F6F5-3EFA-4272-8574-76054B97D297}" srcOrd="6" destOrd="0" presId="urn:microsoft.com/office/officeart/2005/8/layout/equation1"/>
    <dgm:cxn modelId="{C6ADA011-B2E8-4BC5-A406-62C4088B1488}" type="presParOf" srcId="{A0301953-E3FF-40C9-A83B-34E4F8F736C4}" destId="{628D152F-87D3-427B-8B21-A40EA5A9CF33}" srcOrd="7" destOrd="0" presId="urn:microsoft.com/office/officeart/2005/8/layout/equation1"/>
    <dgm:cxn modelId="{3F92B6A2-3E76-473D-9485-7D5885293E1F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7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2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87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40791-1017-42BC-A20B-ED8996CB66BA}" type="presOf" srcId="{218A2302-9A3E-4776-9A5E-512959E54555}" destId="{A0301953-E3FF-40C9-A83B-34E4F8F736C4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FC82A9A1-7B4C-48BD-8384-5D60E89BA22F}" type="presOf" srcId="{721D01E9-6EDF-4467-97D1-A123CCA56977}" destId="{FA271F03-B031-4CAA-9A95-49A06179296A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02504E27-E736-44BC-B492-536ADE315D5F}" type="presOf" srcId="{E2E143C8-905A-4FB3-A0C3-6F056577FD9E}" destId="{4808FD08-84CB-4EFB-AE49-916838E8D945}" srcOrd="0" destOrd="0" presId="urn:microsoft.com/office/officeart/2005/8/layout/equation1"/>
    <dgm:cxn modelId="{24820818-ACF9-4FAA-BDB7-AC08DC2760D3}" type="presOf" srcId="{1D0547E1-33BD-484D-A320-3B84DFCA9AB2}" destId="{D078EED4-A74C-481C-BF09-C16612F9F6AF}" srcOrd="0" destOrd="0" presId="urn:microsoft.com/office/officeart/2005/8/layout/equation1"/>
    <dgm:cxn modelId="{B5CF94A8-F051-493D-B976-A9E296C1A430}" type="presOf" srcId="{044EB8BC-EE81-4519-A6EC-F681D6EE4E4C}" destId="{8097F6F5-3EFA-4272-8574-76054B97D297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FBAB5163-5356-49A1-BC36-E0CAD256F2D7}" type="presOf" srcId="{A9304502-2C3F-4D6A-8C46-2931E0C9A704}" destId="{190F60A8-85FE-46C4-8155-014F5E606585}" srcOrd="0" destOrd="0" presId="urn:microsoft.com/office/officeart/2005/8/layout/equation1"/>
    <dgm:cxn modelId="{8A8EDF3E-35DB-44D2-8831-DA0F53C6679C}" type="presParOf" srcId="{A0301953-E3FF-40C9-A83B-34E4F8F736C4}" destId="{D078EED4-A74C-481C-BF09-C16612F9F6AF}" srcOrd="0" destOrd="0" presId="urn:microsoft.com/office/officeart/2005/8/layout/equation1"/>
    <dgm:cxn modelId="{B63DC706-8B3D-40EE-AF79-A6A3A305B027}" type="presParOf" srcId="{A0301953-E3FF-40C9-A83B-34E4F8F736C4}" destId="{22466329-2B8D-4835-8C07-7DA1BE9D74EB}" srcOrd="1" destOrd="0" presId="urn:microsoft.com/office/officeart/2005/8/layout/equation1"/>
    <dgm:cxn modelId="{81DDD9B9-357C-4741-952E-7754C8FFFE47}" type="presParOf" srcId="{A0301953-E3FF-40C9-A83B-34E4F8F736C4}" destId="{4808FD08-84CB-4EFB-AE49-916838E8D945}" srcOrd="2" destOrd="0" presId="urn:microsoft.com/office/officeart/2005/8/layout/equation1"/>
    <dgm:cxn modelId="{7221CEDB-2737-417B-8C6A-356956F0FF6B}" type="presParOf" srcId="{A0301953-E3FF-40C9-A83B-34E4F8F736C4}" destId="{1DB25942-1A39-4B70-88BB-69FCA96C204C}" srcOrd="3" destOrd="0" presId="urn:microsoft.com/office/officeart/2005/8/layout/equation1"/>
    <dgm:cxn modelId="{83DDE10F-0364-44E0-A236-A5CB3558C0A4}" type="presParOf" srcId="{A0301953-E3FF-40C9-A83B-34E4F8F736C4}" destId="{FA271F03-B031-4CAA-9A95-49A06179296A}" srcOrd="4" destOrd="0" presId="urn:microsoft.com/office/officeart/2005/8/layout/equation1"/>
    <dgm:cxn modelId="{A1CA66BB-CA78-49EE-874D-65BCBCB434CC}" type="presParOf" srcId="{A0301953-E3FF-40C9-A83B-34E4F8F736C4}" destId="{11444948-7824-41D7-B236-9C24933E47C7}" srcOrd="5" destOrd="0" presId="urn:microsoft.com/office/officeart/2005/8/layout/equation1"/>
    <dgm:cxn modelId="{00670177-0E77-4E14-8D6B-071FA506C61B}" type="presParOf" srcId="{A0301953-E3FF-40C9-A83B-34E4F8F736C4}" destId="{8097F6F5-3EFA-4272-8574-76054B97D297}" srcOrd="6" destOrd="0" presId="urn:microsoft.com/office/officeart/2005/8/layout/equation1"/>
    <dgm:cxn modelId="{06B0EF30-E142-4953-A572-EC8756C6A3A1}" type="presParOf" srcId="{A0301953-E3FF-40C9-A83B-34E4F8F736C4}" destId="{628D152F-87D3-427B-8B21-A40EA5A9CF33}" srcOrd="7" destOrd="0" presId="urn:microsoft.com/office/officeart/2005/8/layout/equation1"/>
    <dgm:cxn modelId="{8D15D7D2-4744-451E-96E1-78CDE2D9F92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62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77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7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2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87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0.12163</cdr:x>
      <cdr:y>0.01303</cdr:y>
    </cdr:from>
    <cdr:to>
      <cdr:x>0.79425</cdr:x>
      <cdr:y>0.3138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2048" y="39613"/>
          <a:ext cx="2389172" cy="91437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20</a:t>
          </a:r>
          <a:r>
            <a:rPr lang="en-US" sz="1800" dirty="0" smtClean="0"/>
            <a:t>21</a:t>
          </a:r>
          <a:r>
            <a:rPr lang="ru-RU" sz="1800" dirty="0" smtClean="0"/>
            <a:t> год</a:t>
          </a:r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</cdr:x>
      <cdr:y>0</cdr:y>
    </cdr:from>
    <cdr:to>
      <cdr:x>0.68</cdr:x>
      <cdr:y>0.13514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8112" y="0"/>
          <a:ext cx="1440160" cy="681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Обслуживание муниципального долга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0.10744</cdr:x>
      <cdr:y>0.24504</cdr:y>
    </cdr:from>
    <cdr:to>
      <cdr:x>0.21488</cdr:x>
      <cdr:y>0.3308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936121" y="1440160"/>
          <a:ext cx="936122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+22%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0.17153</cdr:y>
    </cdr:from>
    <cdr:to>
      <cdr:x>0.38017</cdr:x>
      <cdr:y>0.24504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72" y="1008128"/>
          <a:ext cx="864096" cy="43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-1,2%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0.71901</cdr:x>
      <cdr:y>0.01225</cdr:y>
    </cdr:from>
    <cdr:to>
      <cdr:x>0.9066</cdr:x>
      <cdr:y>0.08576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64696" y="72008"/>
          <a:ext cx="16344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0.75207</cdr:x>
      <cdr:y>0.04901</cdr:y>
    </cdr:from>
    <cdr:to>
      <cdr:x>0.84298</cdr:x>
      <cdr:y>0.12252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552729" y="288032"/>
          <a:ext cx="79208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+</a:t>
          </a:r>
          <a:r>
            <a:rPr lang="ru-RU" sz="1200" b="1" dirty="0" smtClean="0">
              <a:solidFill>
                <a:schemeClr val="tx1"/>
              </a:solidFill>
            </a:rPr>
            <a:t>7,8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0.09917</cdr:x>
      <cdr:y>0.33952</cdr:y>
    </cdr:from>
    <cdr:to>
      <cdr:x>0.20661</cdr:x>
      <cdr:y>0.40078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864065" y="1995437"/>
          <a:ext cx="936121" cy="360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+16,2%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0.2415</cdr:y>
    </cdr:from>
    <cdr:to>
      <cdr:x>0.36364</cdr:x>
      <cdr:y>0.31501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57" y="1419371"/>
          <a:ext cx="720095" cy="432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+24,7%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0.17355</cdr:x>
      <cdr:y>0.43038</cdr:y>
    </cdr:from>
    <cdr:to>
      <cdr:x>0.32231</cdr:x>
      <cdr:y>0.50633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136" y="2448272"/>
          <a:ext cx="1296141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-7,3 %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0.49587</cdr:x>
      <cdr:y>0.29114</cdr:y>
    </cdr:from>
    <cdr:to>
      <cdr:x>0.64463</cdr:x>
      <cdr:y>0.40506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20480" y="1656184"/>
          <a:ext cx="1296141" cy="648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0.73554</cdr:x>
      <cdr:y>0.1519</cdr:y>
    </cdr:from>
    <cdr:to>
      <cdr:x>0.80743</cdr:x>
      <cdr:y>0.20253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408712" y="864096"/>
          <a:ext cx="626400" cy="288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0.3719</cdr:x>
      <cdr:y>0.41772</cdr:y>
    </cdr:from>
    <cdr:to>
      <cdr:x>0.47685</cdr:x>
      <cdr:y>0.48101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40360" y="2376264"/>
          <a:ext cx="91440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0.63636</cdr:x>
      <cdr:y>0.075</cdr:y>
    </cdr:from>
    <cdr:to>
      <cdr:x>0.70968</cdr:x>
      <cdr:y>0.125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82086" y="432048"/>
          <a:ext cx="654618" cy="2880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+ 4%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0.1125</cdr:y>
    </cdr:from>
    <cdr:to>
      <cdr:x>0.41935</cdr:x>
      <cdr:y>0.1875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0397" y="648072"/>
          <a:ext cx="101402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- </a:t>
          </a:r>
          <a:r>
            <a:rPr lang="ru-RU" b="1" dirty="0" smtClean="0">
              <a:solidFill>
                <a:schemeClr val="tx1"/>
              </a:solidFill>
            </a:rPr>
            <a:t>1,8%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0.1125</cdr:y>
    </cdr:from>
    <cdr:to>
      <cdr:x>0.55645</cdr:x>
      <cdr:y>0.1875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48472" y="648072"/>
          <a:ext cx="7200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+3,2%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0.17355</cdr:x>
      <cdr:y>0.06329</cdr:y>
    </cdr:from>
    <cdr:to>
      <cdr:x>0.2785</cdr:x>
      <cdr:y>0.13924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136" y="360041"/>
          <a:ext cx="914426" cy="432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-11,8 %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0.16456</cdr:y>
    </cdr:from>
    <cdr:to>
      <cdr:x>0.43802</cdr:x>
      <cdr:y>0.25316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0396" y="936104"/>
          <a:ext cx="1180681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20.3</a:t>
          </a:r>
          <a:r>
            <a:rPr lang="ru-RU" b="1" dirty="0" smtClean="0">
              <a:solidFill>
                <a:schemeClr val="tx1"/>
              </a:solidFill>
            </a:rPr>
            <a:t>% 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0.27848</cdr:y>
    </cdr:from>
    <cdr:to>
      <cdr:x>0.54032</cdr:x>
      <cdr:y>0.34177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48472" y="1584176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-7.9%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0.62903</cdr:x>
      <cdr:y>0.29114</cdr:y>
    </cdr:from>
    <cdr:to>
      <cdr:x>0.70968</cdr:x>
      <cdr:y>0.37975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16624" y="1656184"/>
          <a:ext cx="72008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0.76613</cdr:x>
      <cdr:y>0.29114</cdr:y>
    </cdr:from>
    <cdr:to>
      <cdr:x>0.83871</cdr:x>
      <cdr:y>0.36709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840760" y="1656184"/>
          <a:ext cx="648072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0.49383</cdr:x>
      <cdr:y>0.94737</cdr:y>
    </cdr:from>
    <cdr:to>
      <cdr:x>0.91358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0" y="5184576"/>
          <a:ext cx="1224136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i="1" dirty="0" smtClean="0">
              <a:solidFill>
                <a:schemeClr val="tx1"/>
              </a:solidFill>
            </a:rPr>
            <a:t>24 665,5</a:t>
          </a:r>
          <a:endParaRPr lang="ru-RU" b="1" i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0.46988</cdr:y>
    </cdr:from>
    <cdr:to>
      <cdr:x>0.30671</cdr:x>
      <cdr:y>0.55421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-133672" y="2808312"/>
          <a:ext cx="2763558" cy="50401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100%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от родительской платы 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0.34873</cdr:x>
      <cdr:y>0.44578</cdr:y>
    </cdr:from>
    <cdr:to>
      <cdr:x>0.61399</cdr:x>
      <cdr:y>0.54216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142184" y="2664296"/>
          <a:ext cx="2390079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50%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0.68438</cdr:x>
      <cdr:y>0.44578</cdr:y>
    </cdr:from>
    <cdr:to>
      <cdr:x>0.95328</cdr:x>
      <cdr:y>0.54216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166520" y="2664296"/>
          <a:ext cx="2422877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30%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0.62651</cdr:y>
    </cdr:from>
    <cdr:to>
      <cdr:x>0.28184</cdr:x>
      <cdr:y>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-133672" y="3744440"/>
          <a:ext cx="2539471" cy="22322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Дети-инвалиды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Дети-сироты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Дети, оставшиеся без попечения родителей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 с туберкулезной интоксикацией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0.33275</cdr:x>
      <cdr:y>0.61446</cdr:y>
    </cdr:from>
    <cdr:to>
      <cdr:x>0.58972</cdr:x>
      <cdr:y>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998168" y="3672421"/>
          <a:ext cx="2315384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Родители, имеющие трех и более детей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0.6684</cdr:x>
      <cdr:y>0.61446</cdr:y>
    </cdr:from>
    <cdr:to>
      <cdr:x>0.95602</cdr:x>
      <cdr:y>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022504" y="3672421"/>
          <a:ext cx="2591550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/>
            <a:t>       </a:t>
          </a:r>
          <a:r>
            <a:rPr lang="en-US" sz="1200" dirty="0" smtClean="0"/>
            <a:t>         </a:t>
          </a:r>
          <a:r>
            <a:rPr lang="ru-RU" sz="1200" b="1" dirty="0" smtClean="0"/>
            <a:t>Родители – инвалиды 1 </a:t>
          </a:r>
          <a:r>
            <a:rPr lang="en-US" sz="1200" b="1" dirty="0" smtClean="0"/>
            <a:t> </a:t>
          </a:r>
          <a:r>
            <a:rPr lang="ru-RU" sz="1200" b="1" dirty="0" smtClean="0"/>
            <a:t>группы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  Одинокие матери и отцы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Одинокие матери и отцы,                получающие пенсию по случаю потери кормильца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Младший обслуживающий персонал МДОУ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0.06252</cdr:x>
      <cdr:y>0.55422</cdr:y>
    </cdr:from>
    <cdr:to>
      <cdr:x>0.21437</cdr:x>
      <cdr:y>0.62651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563285" y="3312368"/>
          <a:ext cx="1368219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65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0.38869</cdr:x>
      <cdr:y>0.54217</cdr:y>
    </cdr:from>
    <cdr:to>
      <cdr:x>0.55448</cdr:x>
      <cdr:y>0.61446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3502224" y="3240360"/>
          <a:ext cx="1493822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91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0.75631</cdr:x>
      <cdr:y>0.53726</cdr:y>
    </cdr:from>
    <cdr:to>
      <cdr:x>0.90552</cdr:x>
      <cdr:y>0.61902</cdr:y>
    </cdr:to>
    <cdr:sp macro="" textlink="">
      <cdr:nvSpPr>
        <cdr:cNvPr id="21" name="Овал 20"/>
        <cdr:cNvSpPr/>
      </cdr:nvSpPr>
      <cdr:spPr>
        <a:xfrm xmlns:a="http://schemas.openxmlformats.org/drawingml/2006/main">
          <a:off x="6814592" y="3312368"/>
          <a:ext cx="1344431" cy="504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b="1" dirty="0" smtClean="0"/>
            <a:t>48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0.39668</cdr:x>
      <cdr:y>0.69879</cdr:y>
    </cdr:from>
    <cdr:to>
      <cdr:x>0.72434</cdr:x>
      <cdr:y>1</cdr:y>
    </cdr:to>
    <cdr:sp macro="" textlink="">
      <cdr:nvSpPr>
        <cdr:cNvPr id="23" name="Овал 22"/>
        <cdr:cNvSpPr/>
      </cdr:nvSpPr>
      <cdr:spPr>
        <a:xfrm xmlns:a="http://schemas.openxmlformats.org/drawingml/2006/main">
          <a:off x="3574232" y="4176433"/>
          <a:ext cx="2952324" cy="180023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При условии, если совокупный доход семьи на одного члена семьи не превышает установленной по Иркутской области величины прожиточного минимума</a:t>
          </a:r>
          <a:endParaRPr lang="ru-RU" dirty="0"/>
        </a:p>
      </cdr:txBody>
    </cdr:sp>
  </cdr:relSizeAnchor>
  <cdr:relSizeAnchor xmlns:cdr="http://schemas.openxmlformats.org/drawingml/2006/chartDrawing">
    <cdr:from>
      <cdr:x>0.02107</cdr:x>
      <cdr:y>0.02316</cdr:y>
    </cdr:from>
    <cdr:to>
      <cdr:x>0.22086</cdr:x>
      <cdr:y>0.36207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856" y="142786"/>
          <a:ext cx="1800200" cy="2089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Родительская плата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48 085,0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0.74832</cdr:x>
      <cdr:y>0.02316</cdr:y>
    </cdr:from>
    <cdr:to>
      <cdr:x>0.92414</cdr:x>
      <cdr:y>0.37375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42584" y="142786"/>
          <a:ext cx="1584176" cy="2161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</a:t>
          </a: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2 664,2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0.28031</cdr:y>
    </cdr:from>
    <cdr:to>
      <cdr:x>0.75631</cdr:x>
      <cdr:y>0.4555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10136" y="1728192"/>
          <a:ext cx="410445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0.63643</cdr:x>
      <cdr:y>0.31535</cdr:y>
    </cdr:from>
    <cdr:to>
      <cdr:x>0.78028</cdr:x>
      <cdr:y>0.46718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34472" y="1944216"/>
          <a:ext cx="129614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0.82024</cdr:x>
      <cdr:y>0.30367</cdr:y>
    </cdr:from>
    <cdr:to>
      <cdr:x>0.82024</cdr:x>
      <cdr:y>0.42046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7390656" y="1872208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0.46988</cdr:y>
    </cdr:from>
    <cdr:to>
      <cdr:x>0.30671</cdr:x>
      <cdr:y>0.55421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-133672" y="2808312"/>
          <a:ext cx="2763558" cy="50401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100%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от родительской платы 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0.34873</cdr:x>
      <cdr:y>0.44578</cdr:y>
    </cdr:from>
    <cdr:to>
      <cdr:x>0.61399</cdr:x>
      <cdr:y>0.54216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142184" y="2664296"/>
          <a:ext cx="2390079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50%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0.68438</cdr:x>
      <cdr:y>0.44578</cdr:y>
    </cdr:from>
    <cdr:to>
      <cdr:x>0.95328</cdr:x>
      <cdr:y>0.54216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166520" y="2664296"/>
          <a:ext cx="2422877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30%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0.62651</cdr:y>
    </cdr:from>
    <cdr:to>
      <cdr:x>0.28184</cdr:x>
      <cdr:y>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-133672" y="3744440"/>
          <a:ext cx="2539471" cy="22322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Дети-инвалиды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Дети-сироты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Дети, оставшиеся без попечения родителей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 с туберкулезной интоксикацией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0.33275</cdr:x>
      <cdr:y>0.61446</cdr:y>
    </cdr:from>
    <cdr:to>
      <cdr:x>0.58972</cdr:x>
      <cdr:y>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998168" y="3672421"/>
          <a:ext cx="2315384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Родители, имеющие трех и более детей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0.6684</cdr:x>
      <cdr:y>0.61446</cdr:y>
    </cdr:from>
    <cdr:to>
      <cdr:x>0.95602</cdr:x>
      <cdr:y>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022504" y="3672421"/>
          <a:ext cx="2591550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/>
            <a:t>       </a:t>
          </a:r>
          <a:r>
            <a:rPr lang="en-US" sz="1200" dirty="0" smtClean="0"/>
            <a:t>         </a:t>
          </a:r>
          <a:r>
            <a:rPr lang="ru-RU" sz="1200" b="1" dirty="0" smtClean="0"/>
            <a:t>Родители – инвалиды 1 </a:t>
          </a:r>
          <a:r>
            <a:rPr lang="en-US" sz="1200" b="1" dirty="0" smtClean="0"/>
            <a:t> </a:t>
          </a:r>
          <a:r>
            <a:rPr lang="ru-RU" sz="1200" b="1" dirty="0" smtClean="0"/>
            <a:t>группы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  Одинокие матери и отцы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Одинокие матери и отцы,                получающие пенсию по случаю потери кормильца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Младший обслуживающий персонал МДОУ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0.06252</cdr:x>
      <cdr:y>0.55422</cdr:y>
    </cdr:from>
    <cdr:to>
      <cdr:x>0.21437</cdr:x>
      <cdr:y>0.62651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563285" y="3312368"/>
          <a:ext cx="1368219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65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0.38869</cdr:x>
      <cdr:y>0.54217</cdr:y>
    </cdr:from>
    <cdr:to>
      <cdr:x>0.55448</cdr:x>
      <cdr:y>0.61446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3502224" y="3240360"/>
          <a:ext cx="1493822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91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0.75631</cdr:x>
      <cdr:y>0.53726</cdr:y>
    </cdr:from>
    <cdr:to>
      <cdr:x>0.90552</cdr:x>
      <cdr:y>0.61902</cdr:y>
    </cdr:to>
    <cdr:sp macro="" textlink="">
      <cdr:nvSpPr>
        <cdr:cNvPr id="21" name="Овал 20"/>
        <cdr:cNvSpPr/>
      </cdr:nvSpPr>
      <cdr:spPr>
        <a:xfrm xmlns:a="http://schemas.openxmlformats.org/drawingml/2006/main">
          <a:off x="6814592" y="3312368"/>
          <a:ext cx="1344431" cy="504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b="1" dirty="0" smtClean="0"/>
            <a:t>48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0.39668</cdr:x>
      <cdr:y>0.69879</cdr:y>
    </cdr:from>
    <cdr:to>
      <cdr:x>0.72434</cdr:x>
      <cdr:y>1</cdr:y>
    </cdr:to>
    <cdr:sp macro="" textlink="">
      <cdr:nvSpPr>
        <cdr:cNvPr id="23" name="Овал 22"/>
        <cdr:cNvSpPr/>
      </cdr:nvSpPr>
      <cdr:spPr>
        <a:xfrm xmlns:a="http://schemas.openxmlformats.org/drawingml/2006/main">
          <a:off x="3574232" y="4176433"/>
          <a:ext cx="2952324" cy="180023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При условии, если совокупный доход семьи на одного члена семьи не превышает установленной по Иркутской области величины прожиточного минимума</a:t>
          </a:r>
          <a:endParaRPr lang="ru-RU" dirty="0"/>
        </a:p>
      </cdr:txBody>
    </cdr:sp>
  </cdr:relSizeAnchor>
  <cdr:relSizeAnchor xmlns:cdr="http://schemas.openxmlformats.org/drawingml/2006/chartDrawing">
    <cdr:from>
      <cdr:x>0.02107</cdr:x>
      <cdr:y>0.02316</cdr:y>
    </cdr:from>
    <cdr:to>
      <cdr:x>0.22086</cdr:x>
      <cdr:y>0.36207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856" y="142786"/>
          <a:ext cx="1800200" cy="2089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Родительская плата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48 085,0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0.74832</cdr:x>
      <cdr:y>0.02316</cdr:y>
    </cdr:from>
    <cdr:to>
      <cdr:x>0.92414</cdr:x>
      <cdr:y>0.37375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42584" y="142786"/>
          <a:ext cx="1584176" cy="2161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</a:t>
          </a: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2 664,2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0.28031</cdr:y>
    </cdr:from>
    <cdr:to>
      <cdr:x>0.75631</cdr:x>
      <cdr:y>0.4555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10136" y="1728192"/>
          <a:ext cx="410445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0.63643</cdr:x>
      <cdr:y>0.31535</cdr:y>
    </cdr:from>
    <cdr:to>
      <cdr:x>0.78028</cdr:x>
      <cdr:y>0.46718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34472" y="1944216"/>
          <a:ext cx="129614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0.82024</cdr:x>
      <cdr:y>0.30367</cdr:y>
    </cdr:from>
    <cdr:to>
      <cdr:x>0.82024</cdr:x>
      <cdr:y>0.42046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7390656" y="1872208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81EB-9959-46E2-8F2B-E085A4678A24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A46-A686-4FDF-9994-A52659C16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4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6ED0E-B4B0-4A9A-BA12-2046E7C5612E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-ukmo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39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решени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думы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Усть-кутского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муниципального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образования от 20.12.2018 г.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t>№ 183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«о бюджете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усть-кутского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муниципального образования на 201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 и на плановый период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 202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годов»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200800" cy="12104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Бюджет для граждан     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BUDJ3\Desktop\фото Усть-Кута\семья  23 тыс изображений найдено в Яндекс.Картинках_file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8315"/>
            <a:ext cx="258774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krestianin.ru/sites/default/files/title_image/2015-04/shutterstock_24497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277"/>
            <a:ext cx="2807139" cy="18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abyzzz.ru/wp-content/uploads/2016/06/57653951c89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8"/>
            <a:ext cx="2881474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megastroyka.com.ua/img_post/2016-05-19_Udobnyy-sposob-poiska-klientov-stroitelnymi-kompaniy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3" y="116632"/>
            <a:ext cx="25654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rmo.ru/media/press_center/news/v100556021_m_2185_ef40e6e5a484979c435a5ce22c5158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" y="347078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rnews.ru/sites/default/files/styles/body_main_img_720/public/news/12-2013/uchitel_0.jpg?itok=9Px0WDJ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8990"/>
            <a:ext cx="2964153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9"/>
            <a:ext cx="8686800" cy="7928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Усть - кутского муниципального образования 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686800" cy="5761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Экономику района определяют предприятия, работающие в сфере</a:t>
            </a:r>
            <a:r>
              <a:rPr lang="ru-RU" sz="2000" dirty="0" smtClean="0"/>
              <a:t>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8431" y="1484785"/>
            <a:ext cx="2664296" cy="15121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Добыча полезных ископаемых </a:t>
            </a:r>
          </a:p>
          <a:p>
            <a:pPr algn="ctr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71478" y="1448780"/>
            <a:ext cx="2840682" cy="129614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Лесоперерабатывающая отрасль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1484785"/>
            <a:ext cx="2448272" cy="12241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Транспортный комплекс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277" y="3290317"/>
            <a:ext cx="2664296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ООО «Иркутская нефтяная компания»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1478" y="3068960"/>
            <a:ext cx="2984698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ООО «Инд </a:t>
            </a:r>
            <a:r>
              <a:rPr lang="ru-RU" dirty="0" err="1" smtClean="0">
                <a:solidFill>
                  <a:schemeClr val="tx1"/>
                </a:solidFill>
              </a:rPr>
              <a:t>Тимбер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3284984"/>
            <a:ext cx="2088232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ОАО «</a:t>
            </a:r>
            <a:r>
              <a:rPr lang="ru-RU" sz="1400" dirty="0" err="1" smtClean="0">
                <a:solidFill>
                  <a:schemeClr val="tx1"/>
                </a:solidFill>
              </a:rPr>
              <a:t>Осетровский</a:t>
            </a:r>
            <a:r>
              <a:rPr lang="ru-RU" sz="1400" dirty="0" smtClean="0">
                <a:solidFill>
                  <a:schemeClr val="tx1"/>
                </a:solidFill>
              </a:rPr>
              <a:t> речной порт»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923903"/>
            <a:ext cx="2088232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ООО «</a:t>
            </a:r>
            <a:r>
              <a:rPr lang="ru-RU" sz="1400" dirty="0" err="1" smtClean="0">
                <a:solidFill>
                  <a:schemeClr val="tx1"/>
                </a:solidFill>
              </a:rPr>
              <a:t>Осетровская</a:t>
            </a:r>
            <a:r>
              <a:rPr lang="ru-RU" sz="1400" dirty="0" smtClean="0">
                <a:solidFill>
                  <a:schemeClr val="tx1"/>
                </a:solidFill>
              </a:rPr>
              <a:t> РЭБ флота»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653136"/>
            <a:ext cx="2088232" cy="444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ООО «ВЛРП»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5310881"/>
            <a:ext cx="2088232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ООО «Иркутск- терминал»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6033442"/>
            <a:ext cx="2088232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ОАО «</a:t>
            </a:r>
            <a:r>
              <a:rPr lang="ru-RU" sz="1600" dirty="0" err="1" smtClean="0">
                <a:solidFill>
                  <a:schemeClr val="tx1"/>
                </a:solidFill>
              </a:rPr>
              <a:t>Алроса</a:t>
            </a:r>
            <a:r>
              <a:rPr lang="ru-RU" sz="1600" dirty="0" smtClean="0">
                <a:solidFill>
                  <a:schemeClr val="tx1"/>
                </a:solidFill>
              </a:rPr>
              <a:t>-Терминал»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BUDJ3\Desktop\ИРН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9" y="4203086"/>
            <a:ext cx="2736304" cy="2196244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>
            <a:endCxn id="10" idx="0"/>
          </p:cNvCxnSpPr>
          <p:nvPr/>
        </p:nvCxnSpPr>
        <p:spPr>
          <a:xfrm>
            <a:off x="1557425" y="2971428"/>
            <a:ext cx="0" cy="31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27416" y="2701974"/>
            <a:ext cx="0" cy="416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>
            <a:stCxn id="9" idx="2"/>
          </p:cNvCxnSpPr>
          <p:nvPr/>
        </p:nvCxnSpPr>
        <p:spPr>
          <a:xfrm>
            <a:off x="7596336" y="27089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ind-timber.ru/i/it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33" y="4203086"/>
            <a:ext cx="3235955" cy="2196243"/>
          </a:xfrm>
          <a:prstGeom prst="rect">
            <a:avLst/>
          </a:prstGeom>
          <a:noFill/>
          <a:ln>
            <a:solidFill>
              <a:srgbClr val="636D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70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района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3950644"/>
              </p:ext>
            </p:extLst>
          </p:nvPr>
        </p:nvGraphicFramePr>
        <p:xfrm>
          <a:off x="0" y="1196752"/>
          <a:ext cx="3419872" cy="19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1654022"/>
              </p:ext>
            </p:extLst>
          </p:nvPr>
        </p:nvGraphicFramePr>
        <p:xfrm>
          <a:off x="5796136" y="1016732"/>
          <a:ext cx="3347864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81754602"/>
              </p:ext>
            </p:extLst>
          </p:nvPr>
        </p:nvGraphicFramePr>
        <p:xfrm>
          <a:off x="-508" y="3933056"/>
          <a:ext cx="322606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66866189"/>
              </p:ext>
            </p:extLst>
          </p:nvPr>
        </p:nvGraphicFramePr>
        <p:xfrm>
          <a:off x="5796136" y="3933056"/>
          <a:ext cx="3528392" cy="27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48005609"/>
              </p:ext>
            </p:extLst>
          </p:nvPr>
        </p:nvGraphicFramePr>
        <p:xfrm>
          <a:off x="3059832" y="1340768"/>
          <a:ext cx="288032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052736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Выручка от реализации продукции, работ и услуг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(млрд. руб.)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836712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Индекс промышленного производства, 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5552" y="1052736"/>
            <a:ext cx="2282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Численность населения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(тыс. человек)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207660"/>
              </p:ext>
            </p:extLst>
          </p:nvPr>
        </p:nvGraphicFramePr>
        <p:xfrm>
          <a:off x="2915816" y="3933056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3645024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Фонд заработной платы, сложившейся по району с учетом всех отраслей экономики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(млрд.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789040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Среднемесячная заработная плата, сложившаяся по району с учетом всех отраслей экономики  (тыс.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7667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1686" y="0"/>
            <a:ext cx="8208912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Инвестиционные проекты района в среднесрочной перспективе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UDJ3\Desktop\430e7180640f795b4815563ec64c6d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5" y="1173491"/>
            <a:ext cx="3624298" cy="24246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7436" y="608731"/>
            <a:ext cx="2848460" cy="325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10000"/>
                  </a:schemeClr>
                </a:solidFill>
              </a:rPr>
              <a:t>Строительство газопровода в Верхнемарковском МО</a:t>
            </a:r>
            <a:endParaRPr lang="ru-RU" sz="1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052" name="Picture 4" descr="https://vaden.ru/wp-content/uploads/2017/10/promezhutochnye-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87" y="1173491"/>
            <a:ext cx="3635160" cy="242465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49625" y="686288"/>
            <a:ext cx="2129956" cy="39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6">
                    <a:lumMod val="10000"/>
                  </a:schemeClr>
                </a:solidFill>
              </a:rPr>
              <a:t>Капитальный ремонт ЛЭП в городских и сельских поселениях</a:t>
            </a:r>
            <a:endParaRPr lang="ru-RU" sz="11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054" name="Picture 6" descr="http://akchurin-vvrp.ru/gallery/data/5/124_im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3" y="4293095"/>
            <a:ext cx="4406032" cy="24482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87436" y="3867267"/>
            <a:ext cx="2520281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Проектирование и строительство полигона для ТБО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056" name="Picture 8" descr="https://vistanews.ru/uploads/posts/2018-02/1518785834_34d46b.5dm0m7.2b59.d7.bj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63" y="4293096"/>
            <a:ext cx="3672409" cy="244827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23000" y="3717032"/>
            <a:ext cx="324036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Проектирование и строительство мусороперерабатывающего завода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692" y="864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Инвестиционные проекты района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среднесрочной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перспективе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65826"/>
            <a:ext cx="3096344" cy="58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Проектирование и реконструкция бывшего детского лагеря «Чайка»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4.googleusercontent.com/zK6mGRF7KcmIepcyHC-NOihT0jF0fBRWJSkNFcmt2wLHU2Oqqv8HoVsozbEMAyArnGJLRw5UcdVjiRVa8u3uWHYkCbGLgYkXnXR845UvUgQT3Cb8TLDW6zZUTqcfMp2JYLDNvq1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7" y="950131"/>
            <a:ext cx="4039081" cy="280588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kmo-catalog.ru/images/articles/ddu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50132"/>
            <a:ext cx="4345588" cy="280588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vrogroup.ru/images/school/school_1775/prj/school_1775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46533"/>
            <a:ext cx="7848872" cy="29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692696"/>
            <a:ext cx="2592288" cy="257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Строительство детского сада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7326" y="4005064"/>
            <a:ext cx="392885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Строительство школы в м-не </a:t>
            </a:r>
            <a:r>
              <a:rPr lang="ru-RU" sz="1400" b="1" smtClean="0">
                <a:solidFill>
                  <a:schemeClr val="tx1"/>
                </a:solidFill>
              </a:rPr>
              <a:t>Мосто</a:t>
            </a:r>
            <a:r>
              <a:rPr lang="ru-RU" sz="1400" b="1">
                <a:solidFill>
                  <a:schemeClr val="tx1"/>
                </a:solidFill>
              </a:rPr>
              <a:t>о</a:t>
            </a:r>
            <a:r>
              <a:rPr lang="ru-RU" sz="1400" b="1" smtClean="0">
                <a:solidFill>
                  <a:schemeClr val="tx1"/>
                </a:solidFill>
              </a:rPr>
              <a:t>тряд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Инвестиционные проекты района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среднесрочной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перспективе</a:t>
            </a:r>
          </a:p>
        </p:txBody>
      </p:sp>
      <p:pic>
        <p:nvPicPr>
          <p:cNvPr id="2053" name="Picture 5" descr="C:\Users\BUDJ3\Desktop\поросю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0" y="1340768"/>
            <a:ext cx="8793707" cy="547260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43520"/>
            <a:ext cx="6480720" cy="697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Строительство (реконструкция) производственных сельскохозяйственных баз , повышение производственного потенциала (приобретение техники, крупно-рогатого скота)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afanews.com/new/images/shelayushchikh-stroit-tes-v-tamani-dlya-energosnabsheniya-kryma-poka-ne-nashlos_izobrashenie-iz-seti-internet_1_2016-06-28-15-07-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3"/>
            <a:ext cx="8280920" cy="48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979" y="692696"/>
            <a:ext cx="82809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Строительство Ленской (</a:t>
            </a:r>
            <a:r>
              <a:rPr lang="ru-RU" sz="1500" b="1" dirty="0" err="1" smtClean="0">
                <a:solidFill>
                  <a:schemeClr val="tx1"/>
                </a:solidFill>
              </a:rPr>
              <a:t>Усть-Кутской</a:t>
            </a:r>
            <a:r>
              <a:rPr lang="ru-RU" sz="1500" b="1" dirty="0" smtClean="0">
                <a:solidFill>
                  <a:schemeClr val="tx1"/>
                </a:solidFill>
              </a:rPr>
              <a:t>) ТЭС на газе (предполагаемой мощностью – 1200 МВт), газовая ТЭС будет способствовать созданию газоперерабатывающего кластера в г. Усть-Куте и позволит улучшить экологическую обстановку в городе за счет подключения отдельных районов к централизованному теплоснабжению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Инвестиционные проекты района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среднесрочной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перспективе</a:t>
            </a:r>
          </a:p>
        </p:txBody>
      </p:sp>
    </p:spTree>
    <p:extLst>
      <p:ext uri="{BB962C8B-B14F-4D97-AF65-F5344CB8AC3E}">
        <p14:creationId xmlns:p14="http://schemas.microsoft.com/office/powerpoint/2010/main" val="42399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Дальнейшая реализация федеральных проектов в целях развития транспортной инфраструктуры и электроэнергетического комплекса на территории района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sakhalife.ru/wp-content/uploads/2018/09/main_thumb-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567468" cy="20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nergy-complex.mobile.utimenews.org/media/flats/5_nTPjAGc.jpg.900x0_q85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538411" cy="23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azprom-neft.ru/img/sibneft/87/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960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1196752"/>
            <a:ext cx="4392488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Продолжается строительство автомобильной дороги федерального значения «Вилюй»(Тулун-Братск-Усть-Кут-</a:t>
            </a:r>
            <a:r>
              <a:rPr lang="ru-RU" b="1" dirty="0" err="1" smtClean="0">
                <a:solidFill>
                  <a:schemeClr val="tx1"/>
                </a:solidFill>
              </a:rPr>
              <a:t>Непа</a:t>
            </a:r>
            <a:r>
              <a:rPr lang="ru-RU" b="1" dirty="0" smtClean="0">
                <a:solidFill>
                  <a:schemeClr val="tx1"/>
                </a:solidFill>
              </a:rPr>
              <a:t>-Витим-Ленск-Мирный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89040"/>
            <a:ext cx="356746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Продолжается строительство газопровода «Сила Сибири»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1" y="5517232"/>
            <a:ext cx="3538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Создание внешнего электроснабжения нефтяной трубопроводной системы «Восточная Сибирь – Тихий океан»: строительство подстанций, размещение линий электропередач в УКМО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Структура доходов бюджета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201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годы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0444016"/>
              </p:ext>
            </p:extLst>
          </p:nvPr>
        </p:nvGraphicFramePr>
        <p:xfrm>
          <a:off x="251520" y="4653136"/>
          <a:ext cx="3528393" cy="278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836712"/>
            <a:ext cx="2448272" cy="61206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764704"/>
            <a:ext cx="2304256" cy="576064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836712"/>
            <a:ext cx="2376264" cy="612068"/>
          </a:xfrm>
          <a:prstGeom prst="rec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48780"/>
            <a:ext cx="2448272" cy="2412268"/>
          </a:xfrm>
          <a:prstGeom prst="rect">
            <a:avLst/>
          </a:prstGeom>
          <a:gradFill>
            <a:gsLst>
              <a:gs pos="55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 предусмотренные законодательством Российской Федерации о налогах и сборах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340768"/>
            <a:ext cx="2304256" cy="2539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404299"/>
            <a:ext cx="2376264" cy="2412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72167054"/>
              </p:ext>
            </p:extLst>
          </p:nvPr>
        </p:nvGraphicFramePr>
        <p:xfrm>
          <a:off x="2915816" y="5013176"/>
          <a:ext cx="29271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67214043"/>
              </p:ext>
            </p:extLst>
          </p:nvPr>
        </p:nvGraphicFramePr>
        <p:xfrm>
          <a:off x="5652120" y="3861048"/>
          <a:ext cx="355205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Овал 12"/>
          <p:cNvSpPr/>
          <p:nvPr/>
        </p:nvSpPr>
        <p:spPr>
          <a:xfrm>
            <a:off x="323528" y="3894559"/>
            <a:ext cx="244827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</a:t>
            </a:r>
            <a:r>
              <a:rPr lang="en-US" dirty="0"/>
              <a:t>9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47864" y="4005064"/>
            <a:ext cx="2304256" cy="9746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11516137"/>
              </p:ext>
            </p:extLst>
          </p:nvPr>
        </p:nvGraphicFramePr>
        <p:xfrm>
          <a:off x="107504" y="836712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5492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налога на доходы физических  лиц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376772"/>
            <a:ext cx="1512168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1,2%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052736"/>
            <a:ext cx="11521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>
                <a:solidFill>
                  <a:srgbClr val="002060"/>
                </a:solidFill>
              </a:rPr>
              <a:t>6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Акцизов на подакцизные товары (акцизы на нефтепродукты)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98309564"/>
              </p:ext>
            </p:extLst>
          </p:nvPr>
        </p:nvGraphicFramePr>
        <p:xfrm>
          <a:off x="179512" y="1001516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7904" y="1700808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12,4%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052736"/>
            <a:ext cx="136815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124744"/>
            <a:ext cx="12241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+1</a:t>
            </a:r>
            <a:r>
              <a:rPr lang="ru-RU" sz="1200" b="1" dirty="0" smtClean="0">
                <a:solidFill>
                  <a:srgbClr val="002060"/>
                </a:solidFill>
              </a:rPr>
              <a:t>,2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251520" y="3356992"/>
            <a:ext cx="8784976" cy="3384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Предлагаем вашему вниманию проект, который называется: «Бюджет для граждан». Он призван максимально приблизить бюджетные вопросы к интересам населения района. Бюджет, который будет понятен всем.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Современные требования законодательства направлены на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доступность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деятельности органов власти, а следовательно и на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прозрачность бюджетных расходов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обсуждение проекта «Бюджет для граждан» позволит определить приоритеты бюджетной политики, примерные объемы средств, которые будут направлены в ту или иную отрасль. Для привлечения большого количества жителей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 участию в обсуждении вопросов формирования районного бюджета и его исполнения Дума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совместно с Администрацией 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 ежегодно проводит публичные слушания «О бюджете района на очередной финансовый год и плановый период», «Об исполнении бюджета за очередной финансовый год».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нашего района! Вы получаете реальную возможность участия в бюджетном процессе, ведь чем больше людей будут вовлечены в процесс обсуждения плана развития района, тем выше будет результат.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DJ3\Desktop\фото Усть-Кута\IMG_5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32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9349592"/>
              </p:ext>
            </p:extLst>
          </p:nvPr>
        </p:nvGraphicFramePr>
        <p:xfrm>
          <a:off x="107504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Налог, взимаемый в связи с применением упрощённой системы налогообложения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59514833"/>
              </p:ext>
            </p:extLst>
          </p:nvPr>
        </p:nvGraphicFramePr>
        <p:xfrm>
          <a:off x="107504" y="836712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единого налога на вмененный доход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государственной пошлины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08341331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4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686800" cy="532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Динамика безвозмездных поступлений 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45753003"/>
              </p:ext>
            </p:extLst>
          </p:nvPr>
        </p:nvGraphicFramePr>
        <p:xfrm>
          <a:off x="0" y="908720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07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Динамика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Распределения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Расходов бюджета Усть-Кутского муниципального образования по видам расходов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51772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5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расходов бюджета в сравнении с общим объемом расходов, запланированных на 201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год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98879381"/>
              </p:ext>
            </p:extLst>
          </p:nvPr>
        </p:nvGraphicFramePr>
        <p:xfrm>
          <a:off x="251520" y="1340769"/>
          <a:ext cx="8892480" cy="532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54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7140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на 2019 год по разделам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9021981"/>
              </p:ext>
            </p:extLst>
          </p:nvPr>
        </p:nvGraphicFramePr>
        <p:xfrm>
          <a:off x="-180528" y="764704"/>
          <a:ext cx="93245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485304"/>
              </p:ext>
            </p:extLst>
          </p:nvPr>
        </p:nvGraphicFramePr>
        <p:xfrm>
          <a:off x="3779912" y="2708920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7984" y="1844824"/>
            <a:ext cx="3600400" cy="11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Бюджет Усть-Кутского муниципального образования – социально-ориентированный бюджет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6492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2019 год по функциональной структуре (тыс. руб.)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50701347"/>
              </p:ext>
            </p:extLst>
          </p:nvPr>
        </p:nvGraphicFramePr>
        <p:xfrm>
          <a:off x="-36512" y="908720"/>
          <a:ext cx="4248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6309320"/>
            <a:ext cx="1872208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171 057,0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93047696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2019 год по функциональной структуре (тыс. руб.)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21582444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83926853"/>
              </p:ext>
            </p:extLst>
          </p:nvPr>
        </p:nvGraphicFramePr>
        <p:xfrm>
          <a:off x="323528" y="980728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013278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Расходы по переданным полномочиям </a:t>
            </a:r>
            <a:r>
              <a:rPr lang="ru-RU" sz="1600" b="1" dirty="0" smtClean="0">
                <a:solidFill>
                  <a:schemeClr val="tx1"/>
                </a:solidFill>
              </a:rPr>
              <a:t>субъекта </a:t>
            </a:r>
            <a:r>
              <a:rPr lang="ru-RU" sz="1600" b="1" dirty="0">
                <a:solidFill>
                  <a:schemeClr val="tx1"/>
                </a:solidFill>
              </a:rPr>
              <a:t>в 2019 году по подразделу 01 13 </a:t>
            </a:r>
            <a:r>
              <a:rPr lang="ru-RU" sz="1600" b="1" dirty="0" smtClean="0">
                <a:solidFill>
                  <a:schemeClr val="tx1"/>
                </a:solidFill>
              </a:rPr>
              <a:t>«Другие </a:t>
            </a:r>
            <a:r>
              <a:rPr lang="ru-RU" sz="1600" b="1" dirty="0">
                <a:solidFill>
                  <a:schemeClr val="tx1"/>
                </a:solidFill>
              </a:rPr>
              <a:t>общегосударственные </a:t>
            </a:r>
            <a:r>
              <a:rPr lang="ru-RU" sz="1600" b="1" dirty="0" smtClean="0">
                <a:solidFill>
                  <a:schemeClr val="tx1"/>
                </a:solidFill>
              </a:rPr>
              <a:t>вопросы»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0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структуре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820377"/>
              </p:ext>
            </p:extLst>
          </p:nvPr>
        </p:nvGraphicFramePr>
        <p:xfrm>
          <a:off x="107504" y="980728"/>
          <a:ext cx="2916324" cy="545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39375607"/>
              </p:ext>
            </p:extLst>
          </p:nvPr>
        </p:nvGraphicFramePr>
        <p:xfrm>
          <a:off x="5940152" y="951545"/>
          <a:ext cx="30963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7056776"/>
              </p:ext>
            </p:extLst>
          </p:nvPr>
        </p:nvGraphicFramePr>
        <p:xfrm>
          <a:off x="3023828" y="980728"/>
          <a:ext cx="34923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60032" y="609329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10 002,4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6093296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11 271,9</a:t>
            </a:r>
            <a:endParaRPr lang="ru-RU" sz="11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683044" cy="4320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Краткая географическая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социально-демографическая справка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 по состоянию на 01.01.201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Z:\ИСХОДЯЩАЯ_2016\БЮДЖЕТНЫЙ ОТДЕЛ\Промыслова О.В\Бюджет для гшраждан\Карта района\125-2010-СТП-ОМ2_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4924"/>
            <a:ext cx="6372200" cy="617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56176" y="764704"/>
            <a:ext cx="2987824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- 34 598 км²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-  4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992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Городское население – 44 004 человек</a:t>
            </a: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население – 4 988 человек</a:t>
            </a:r>
            <a:endParaRPr lang="ru-RU" sz="1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</a:t>
            </a:r>
          </a:p>
          <a:p>
            <a:pPr marL="0" indent="0" algn="ctr">
              <a:buNone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работающих – </a:t>
            </a:r>
            <a:r>
              <a:rPr lang="en-US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21 495</a:t>
            </a: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marL="0" indent="0" algn="ctr">
              <a:buNone/>
            </a:pPr>
            <a:endParaRPr lang="ru-RU" sz="1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муниципального образования входят:</a:t>
            </a:r>
          </a:p>
          <a:p>
            <a:pPr algn="ctr">
              <a:buFontTx/>
              <a:buChar char="-"/>
            </a:pP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городских поселения: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Янтальское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Звезднинское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сельских поселений: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Нийское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Верхнемарковское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Подымахинское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Ручейско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 на 2019 год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720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558" y="674505"/>
            <a:ext cx="1944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Маршрут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«г. Усть-Кут- п. Казарки»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45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7768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Иные межбюджетные трансферты на 2019 год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56992"/>
            <a:ext cx="3515188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Нийскому МО в целях софинансирования расходных обязательств ОМСУ поселения на обеспечение проживающих в поселении и нуждающихся в жилых помещениях граждан жилыми помещениями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520,0 </a:t>
            </a:r>
            <a:r>
              <a:rPr lang="ru-RU" b="1" dirty="0" smtClean="0">
                <a:solidFill>
                  <a:schemeClr val="tx1"/>
                </a:solidFill>
              </a:rPr>
              <a:t>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vitebsk.biz/source/photos/2017/05/19/102415570-56a065f55f9b58eba4b042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" y="836711"/>
            <a:ext cx="3570641" cy="23762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akta.kz/images/com_droppics/11/perevozka-v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0"/>
            <a:ext cx="5109217" cy="273630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3861048"/>
            <a:ext cx="4464496" cy="259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Усть-Кутскому МО (городское поселение) в целях софинансирования расходных обязательств, возникающих при выполнении полномочий ОМСУ по организации в границах поселения электро-, тепло-, газо- и водоснабжения населения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4 038,0 </a:t>
            </a:r>
            <a:r>
              <a:rPr lang="ru-RU" b="1" dirty="0" smtClean="0">
                <a:solidFill>
                  <a:schemeClr val="tx1"/>
                </a:solidFill>
              </a:rPr>
              <a:t>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18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72007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97287875"/>
              </p:ext>
            </p:extLst>
          </p:nvPr>
        </p:nvGraphicFramePr>
        <p:xfrm>
          <a:off x="0" y="764704"/>
          <a:ext cx="59401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60327946"/>
              </p:ext>
            </p:extLst>
          </p:nvPr>
        </p:nvGraphicFramePr>
        <p:xfrm>
          <a:off x="4139952" y="908720"/>
          <a:ext cx="48965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9692" y="5854774"/>
            <a:ext cx="1800200" cy="5535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 </a:t>
            </a:r>
            <a:r>
              <a:rPr lang="ru-RU" b="1" dirty="0" smtClean="0">
                <a:solidFill>
                  <a:schemeClr val="tx1"/>
                </a:solidFill>
              </a:rPr>
              <a:t>587 297,4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БЮДЖЕТНЫЕ ИНВЕСТИЦИИ УСТЬ-КУТСКОГО МУНИЦИПАЛЬНОГО ОБРАЗОВАНИЯ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2019-2021 ГОДЫ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6" descr="http://www.evrogroup.ru/images/school/school_1775/prj/school_1775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0" y="620688"/>
            <a:ext cx="5337680" cy="230425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908720"/>
            <a:ext cx="2304256" cy="1490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Строительство школы в п. Мостоодряд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 млн.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ever138.ru/public/images/upload/image6481177943_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348604" cy="216726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2924944"/>
            <a:ext cx="2520280" cy="146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Реконструкция здания роддома под специализированный жилищный фонд для предоставления жилья работникам муниципальных учреждений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30 млн.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45225"/>
            <a:ext cx="3600400" cy="1346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Софинансирование строительства многофункциональных спортивных площадок в сельских школах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897,0 тыс. рублей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BUDJ3\Desktop\Новая папка (3)\razmetka-sportivnoy-ploshadki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0" y="2924946"/>
            <a:ext cx="5337680" cy="26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00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5324088"/>
              </p:ext>
            </p:extLst>
          </p:nvPr>
        </p:nvGraphicFramePr>
        <p:xfrm>
          <a:off x="0" y="1196975"/>
          <a:ext cx="441166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710708"/>
              </p:ext>
            </p:extLst>
          </p:nvPr>
        </p:nvGraphicFramePr>
        <p:xfrm>
          <a:off x="4067944" y="1340768"/>
          <a:ext cx="48965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5949280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93 001,2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52922424"/>
              </p:ext>
            </p:extLst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64848527"/>
              </p:ext>
            </p:extLst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58 265,5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23646473"/>
              </p:ext>
            </p:extLst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9640237"/>
              </p:ext>
            </p:extLst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58 265,5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61456" y="1571330"/>
            <a:ext cx="1274440" cy="71176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839,0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8708" y="3609434"/>
            <a:ext cx="1283255" cy="7920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2 000,0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2069" y="1628800"/>
            <a:ext cx="5247143" cy="654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Социальные выплаты почетным гражданам Усть-Кутского района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3573014"/>
            <a:ext cx="4960014" cy="72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«Поддержка социально ориентированных некоммерческих организаций в Усть-Кутском муниципальном образовании на 2018-2020 годы»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93402" y="4712138"/>
            <a:ext cx="1300697" cy="7767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2 900,0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4587370"/>
            <a:ext cx="5390882" cy="90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«Привлечение врачебных кадров в медицинское организации, расположенные на территории Усть-Кутского муниципального образования» на 2019-2021 годы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7235" y="5805264"/>
            <a:ext cx="1370670" cy="7647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82,5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5805264"/>
            <a:ext cx="5012499" cy="1052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«Обеспечение педагогическими кадрами муниципальных образовательных организаций Усть-Кутского муниципального образования» на 2017-2019 годы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BUDJ3\Desktop\Новая папка (3)\fKopija_File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5" y="1267168"/>
            <a:ext cx="923216" cy="12384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mugim.edumsko.ru/uploads/3000/2615/section/374406/socim.png?1497611544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0" y="3636421"/>
            <a:ext cx="1693584" cy="95095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ao.ru/upload/medialibrary/e08/e085cee7ed806b11d775225b5c8b8f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40" y="4599889"/>
            <a:ext cx="1693584" cy="110693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td0.mycdn.me/image?id=869294319405&amp;t=20&amp;plc=WEB&amp;tkn=*_UWiQMhEDAxOx_1om6gHnu_n5g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0" y="5706827"/>
            <a:ext cx="1689472" cy="113405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UDJ3\Desktop\Новая папка (3)\aa09f1b01bc27ff38545fac27925efac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9" y="2579277"/>
            <a:ext cx="1640649" cy="10801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39952" y="2543200"/>
            <a:ext cx="4680520" cy="65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Предоставление гражданам субсидий на оплату жилых помещений  коммунальных услуг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61456" y="2672166"/>
            <a:ext cx="1274440" cy="7486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30 068,8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2019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0573384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293096"/>
            <a:ext cx="2808312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7-10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2748" y="4293096"/>
            <a:ext cx="2861700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60802408"/>
              </p:ext>
            </p:extLst>
          </p:nvPr>
        </p:nvGraphicFramePr>
        <p:xfrm>
          <a:off x="4698908" y="4528649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201842" y="1772816"/>
            <a:ext cx="127381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7 796.4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1 788,4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8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67409728"/>
              </p:ext>
            </p:extLst>
          </p:nvPr>
        </p:nvGraphicFramePr>
        <p:xfrm>
          <a:off x="3964385" y="908720"/>
          <a:ext cx="51845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4625"/>
            <a:ext cx="8686800" cy="7908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из районного бюджета  в 2019 году на питание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детских дошкольных учреждениях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0419163"/>
              </p:ext>
            </p:extLst>
          </p:nvPr>
        </p:nvGraphicFramePr>
        <p:xfrm>
          <a:off x="133672" y="692696"/>
          <a:ext cx="901032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UDJ3\Desktop\Новая папка (3)\26894_6092c54193c200e37f3d8ab5a6584844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5482"/>
            <a:ext cx="4104456" cy="25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бъект 27"/>
          <p:cNvSpPr>
            <a:spLocks noGrp="1"/>
          </p:cNvSpPr>
          <p:nvPr>
            <p:ph sz="half" idx="4294967295"/>
          </p:nvPr>
        </p:nvSpPr>
        <p:spPr>
          <a:xfrm>
            <a:off x="6600825" y="620713"/>
            <a:ext cx="2543175" cy="608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1600" b="1" dirty="0" smtClean="0">
                <a:solidFill>
                  <a:srgbClr val="A02085"/>
                </a:solidFill>
              </a:rPr>
              <a:t>РАСХОДЫ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и т. д. )</a:t>
            </a: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Если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расходная часть бюджета превышает доходную, то бюджет формируется с </a:t>
            </a:r>
            <a:r>
              <a:rPr lang="ru-RU" sz="1800" b="1" dirty="0">
                <a:solidFill>
                  <a:srgbClr val="A02085"/>
                </a:solidFill>
              </a:rPr>
              <a:t>ДЕФИЦИТОМ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half" idx="4294967295"/>
          </p:nvPr>
        </p:nvSpPr>
        <p:spPr>
          <a:xfrm>
            <a:off x="0" y="765174"/>
            <a:ext cx="2395538" cy="3815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A02085"/>
                </a:solidFill>
              </a:rPr>
              <a:t>ДОХОДЫ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Это поступающие в бюджет денежные средства (налоги, административные платежи и сборы, безвозмездные поступления)</a:t>
            </a: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686800" cy="50323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ЧТО ТАКОЕ БЮДЖЕТ?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Бюджет – это план доходов и расходов на определенный период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676502" cy="244827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029" name="Прямоугольник 1028"/>
          <p:cNvSpPr/>
          <p:nvPr/>
        </p:nvSpPr>
        <p:spPr>
          <a:xfrm>
            <a:off x="323528" y="347066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Сбалансированность бюджета по доходам и расходам – основополагающее требование, предъявляемое к органам,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составляющим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утверждающим бюджет</a:t>
            </a:r>
          </a:p>
        </p:txBody>
      </p:sp>
      <p:pic>
        <p:nvPicPr>
          <p:cNvPr id="1030" name="Picture 5" descr="http://budget.permkrai.ru/img/about_bud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3960440" cy="20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Прямоугольник 1030"/>
          <p:cNvSpPr/>
          <p:nvPr/>
        </p:nvSpPr>
        <p:spPr>
          <a:xfrm>
            <a:off x="0" y="4797152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Превышение доходов над расходами образует положительный остаток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бюджета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rgbClr val="A02085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31833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15549653"/>
              </p:ext>
            </p:extLst>
          </p:nvPr>
        </p:nvGraphicFramePr>
        <p:xfrm>
          <a:off x="3964385" y="908720"/>
          <a:ext cx="51845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4625"/>
            <a:ext cx="8686800" cy="7908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из районного бюджета  в 2019 году на питание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детских дошкольных учреждениях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4143113"/>
              </p:ext>
            </p:extLst>
          </p:nvPr>
        </p:nvGraphicFramePr>
        <p:xfrm>
          <a:off x="133672" y="692696"/>
          <a:ext cx="901032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UDJ3\Desktop\Новая папка (3)\26894_6092c54193c200e37f3d8ab5a6584844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5482"/>
            <a:ext cx="4104456" cy="25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20148032"/>
              </p:ext>
            </p:extLst>
          </p:nvPr>
        </p:nvGraphicFramePr>
        <p:xfrm>
          <a:off x="0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44885581"/>
              </p:ext>
            </p:extLst>
          </p:nvPr>
        </p:nvGraphicFramePr>
        <p:xfrm>
          <a:off x="4788024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66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67749931"/>
              </p:ext>
            </p:extLst>
          </p:nvPr>
        </p:nvGraphicFramePr>
        <p:xfrm>
          <a:off x="107504" y="1196752"/>
          <a:ext cx="2880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9578286"/>
              </p:ext>
            </p:extLst>
          </p:nvPr>
        </p:nvGraphicFramePr>
        <p:xfrm>
          <a:off x="6228184" y="1268760"/>
          <a:ext cx="2915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83553264"/>
              </p:ext>
            </p:extLst>
          </p:nvPr>
        </p:nvGraphicFramePr>
        <p:xfrm>
          <a:off x="2555776" y="1124744"/>
          <a:ext cx="3600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83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70308390"/>
              </p:ext>
            </p:extLst>
          </p:nvPr>
        </p:nvGraphicFramePr>
        <p:xfrm>
          <a:off x="107504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дотаций на выравнивание бюджетной обеспеченности поселений, образующих районный фонд финансовой поддержки поселений Усть-Кутского муниципального образования на 2019 год (тыс. руб.)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5947738"/>
            <a:ext cx="2664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РФФП = 61 711,0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30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 и обратная связь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71296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для граждан подготовлен Финансовым управлением Администрации Усть-Кутского муниципального образования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Иркутская область, г. Усть-Кут, улица Халтурина д. 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(839565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5-70-65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fin11@gfu.ru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 –сайт: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www.admin-ukmo.ru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-  пятница с 9 до 17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Перерыв на обед с 13 до 14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Суббота-воскресенье выходной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чем основывается составление проекта районного бюджета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9583" y="3046846"/>
            <a:ext cx="2448272" cy="16561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02085"/>
                </a:solidFill>
              </a:rPr>
              <a:t>ПРОЕКТ БЮДЖЕТА НА 201</a:t>
            </a:r>
            <a:r>
              <a:rPr lang="en-US" b="1" dirty="0" smtClean="0">
                <a:solidFill>
                  <a:srgbClr val="A02085"/>
                </a:solidFill>
              </a:rPr>
              <a:t>9</a:t>
            </a:r>
            <a:r>
              <a:rPr lang="ru-RU" b="1" dirty="0" smtClean="0">
                <a:solidFill>
                  <a:srgbClr val="A02085"/>
                </a:solidFill>
              </a:rPr>
              <a:t> год и на плановый период 20</a:t>
            </a:r>
            <a:r>
              <a:rPr lang="en-US" b="1" dirty="0" smtClean="0">
                <a:solidFill>
                  <a:srgbClr val="A02085"/>
                </a:solidFill>
              </a:rPr>
              <a:t>20</a:t>
            </a:r>
            <a:r>
              <a:rPr lang="ru-RU" b="1" dirty="0" smtClean="0">
                <a:solidFill>
                  <a:srgbClr val="A02085"/>
                </a:solidFill>
              </a:rPr>
              <a:t> и 202</a:t>
            </a:r>
            <a:r>
              <a:rPr lang="en-US" b="1" dirty="0" smtClean="0">
                <a:solidFill>
                  <a:srgbClr val="A02085"/>
                </a:solidFill>
              </a:rPr>
              <a:t>1</a:t>
            </a:r>
            <a:r>
              <a:rPr lang="ru-RU" b="1" dirty="0" smtClean="0">
                <a:solidFill>
                  <a:srgbClr val="A02085"/>
                </a:solidFill>
              </a:rPr>
              <a:t> годов</a:t>
            </a:r>
            <a:endParaRPr lang="ru-RU" b="1" dirty="0">
              <a:solidFill>
                <a:srgbClr val="A02085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6036" y="1161874"/>
            <a:ext cx="3528392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Прогноз социально-экономического развития </a:t>
            </a:r>
            <a:r>
              <a:rPr lang="ru-RU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b="1" dirty="0" smtClean="0">
                <a:solidFill>
                  <a:schemeClr val="tx1"/>
                </a:solidFill>
              </a:rPr>
              <a:t> муниципального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1540" y="1161874"/>
            <a:ext cx="3240360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Бюджетное послание Президента РФ Федеральному Собранию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40152" y="5013176"/>
            <a:ext cx="2952328" cy="172819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Расходные обязательства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b="1" dirty="0" smtClean="0">
                <a:solidFill>
                  <a:schemeClr val="tx1"/>
                </a:solidFill>
              </a:rPr>
              <a:t> муниципального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504" y="4941168"/>
            <a:ext cx="3348372" cy="18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бюджетной и налоговой политики </a:t>
            </a:r>
            <a:r>
              <a:rPr lang="ru-RU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b="1" dirty="0" smtClean="0">
                <a:solidFill>
                  <a:schemeClr val="tx1"/>
                </a:solidFill>
              </a:rPr>
              <a:t> муниципального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691680" y="270892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652120" y="2708920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403648" y="4005064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5724128" y="4077072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16832" y="179025"/>
            <a:ext cx="6048672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02085"/>
                </a:solidFill>
              </a:rPr>
              <a:t>Бюджетная система Российской Федерации</a:t>
            </a:r>
            <a:endParaRPr lang="ru-RU" b="1" dirty="0">
              <a:solidFill>
                <a:srgbClr val="A02085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060848"/>
            <a:ext cx="151216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Федеральный</a:t>
            </a:r>
            <a:r>
              <a:rPr lang="ru-RU" sz="1600" dirty="0" smtClean="0">
                <a:solidFill>
                  <a:schemeClr val="tx1"/>
                </a:solidFill>
              </a:rPr>
              <a:t> бюджет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5109" y="2016126"/>
            <a:ext cx="203792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государственных внебюджетных фондов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2060848"/>
            <a:ext cx="1634480" cy="14314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субъектов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2060848"/>
            <a:ext cx="1800200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Бюджеты территориальных государственных внебюджетных фондов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0702" y="2276416"/>
            <a:ext cx="1440160" cy="10810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Местные бюджеты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6649" y="4391236"/>
            <a:ext cx="1562472" cy="14904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городских округов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4293096"/>
            <a:ext cx="3240360" cy="22322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муниципальных районов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rgbClr val="A02085"/>
                </a:solidFill>
              </a:rPr>
              <a:t>Бюджет </a:t>
            </a:r>
            <a:r>
              <a:rPr lang="ru-RU" dirty="0" err="1" smtClean="0">
                <a:solidFill>
                  <a:srgbClr val="A02085"/>
                </a:solidFill>
              </a:rPr>
              <a:t>Усть-Кутского</a:t>
            </a:r>
            <a:r>
              <a:rPr lang="ru-RU" dirty="0" smtClean="0">
                <a:solidFill>
                  <a:srgbClr val="A02085"/>
                </a:solidFill>
              </a:rPr>
              <a:t> муниципального образования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883870"/>
            <a:ext cx="273630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городских и сельских поселений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926364" y="1152030"/>
            <a:ext cx="112697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99792" y="1196752"/>
            <a:ext cx="0" cy="7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64679" y="1196752"/>
            <a:ext cx="0" cy="798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531768" y="1196752"/>
            <a:ext cx="41430" cy="798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56884" y="1196752"/>
            <a:ext cx="74350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1" idx="2"/>
          </p:cNvCxnSpPr>
          <p:nvPr/>
        </p:nvCxnSpPr>
        <p:spPr>
          <a:xfrm flipH="1">
            <a:off x="1716832" y="3357447"/>
            <a:ext cx="6603950" cy="1007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5508104" y="3357447"/>
            <a:ext cx="3159405" cy="863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7600702" y="3357447"/>
            <a:ext cx="1152128" cy="1439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60648"/>
            <a:ext cx="7776864" cy="643458"/>
          </a:xfrm>
          <a:prstGeom prst="roundRect">
            <a:avLst/>
          </a:prstGeom>
          <a:solidFill>
            <a:srgbClr val="37CBE9">
              <a:alpha val="74902"/>
            </a:srgbClr>
          </a:solidFill>
          <a:ln>
            <a:solidFill>
              <a:schemeClr val="accent4"/>
            </a:solidFill>
          </a:ln>
          <a:effectLst/>
          <a:scene3d>
            <a:camera prst="orthographicFront"/>
            <a:lightRig rig="threePt" dir="t"/>
          </a:scene3d>
          <a:sp3d contourW="12700" prstMaterial="flat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02085"/>
                </a:solidFill>
              </a:rPr>
              <a:t>Структура консолидированного бюджета </a:t>
            </a:r>
            <a:r>
              <a:rPr lang="ru-RU" b="1" dirty="0" err="1" smtClean="0">
                <a:solidFill>
                  <a:srgbClr val="A02085"/>
                </a:solidFill>
              </a:rPr>
              <a:t>Усть-Кутского</a:t>
            </a:r>
            <a:r>
              <a:rPr lang="ru-RU" b="1" dirty="0" smtClean="0">
                <a:solidFill>
                  <a:srgbClr val="A02085"/>
                </a:solidFill>
              </a:rPr>
              <a:t> муниципального образования</a:t>
            </a:r>
            <a:endParaRPr lang="ru-RU" b="1" dirty="0">
              <a:solidFill>
                <a:srgbClr val="A0208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1124744"/>
            <a:ext cx="3960440" cy="936104"/>
          </a:xfrm>
          <a:prstGeom prst="roundRect">
            <a:avLst/>
          </a:prstGeom>
          <a:gradFill>
            <a:gsLst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83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Консолидированный бюджет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dirty="0" smtClean="0">
                <a:solidFill>
                  <a:schemeClr val="tx1"/>
                </a:solidFill>
              </a:rPr>
              <a:t> муниципального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564904"/>
            <a:ext cx="3240360" cy="1152128"/>
          </a:xfrm>
          <a:prstGeom prst="roundRect">
            <a:avLst/>
          </a:prstGeom>
          <a:gradFill>
            <a:gsLst>
              <a:gs pos="0">
                <a:schemeClr val="bg2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83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</a:t>
            </a:r>
            <a:r>
              <a:rPr lang="ru-RU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dirty="0" smtClean="0">
                <a:solidFill>
                  <a:schemeClr val="tx1"/>
                </a:solidFill>
              </a:rPr>
              <a:t> муниципального образования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9748" y="2564904"/>
            <a:ext cx="3600400" cy="1152128"/>
          </a:xfrm>
          <a:prstGeom prst="roundRect">
            <a:avLst/>
          </a:prstGeom>
          <a:gradFill>
            <a:gsLst>
              <a:gs pos="15438">
                <a:srgbClr val="E6D37B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83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gradFill>
              <a:gsLst>
                <a:gs pos="0">
                  <a:srgbClr val="FFCB25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городских (3) и сельских поселений (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475656" y="2060848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152" y="2060848"/>
            <a:ext cx="12744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39552" y="4560937"/>
            <a:ext cx="3456384" cy="1493516"/>
          </a:xfrm>
          <a:prstGeom prst="roundRect">
            <a:avLst/>
          </a:prstGeom>
          <a:gradFill>
            <a:gsLst>
              <a:gs pos="0">
                <a:srgbClr val="FFCB25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64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городских поселений (далее ГП):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>
                <a:solidFill>
                  <a:schemeClr val="tx1"/>
                </a:solidFill>
              </a:rPr>
              <a:t>Усть-Кутское</a:t>
            </a:r>
            <a:r>
              <a:rPr lang="ru-RU" dirty="0" smtClean="0">
                <a:solidFill>
                  <a:schemeClr val="tx1"/>
                </a:solidFill>
              </a:rPr>
              <a:t> ГП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Янтальское</a:t>
            </a:r>
            <a:r>
              <a:rPr lang="ru-RU" dirty="0" smtClean="0">
                <a:solidFill>
                  <a:schemeClr val="tx1"/>
                </a:solidFill>
              </a:rPr>
              <a:t> ГП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Звезднинское</a:t>
            </a:r>
            <a:r>
              <a:rPr lang="ru-RU" dirty="0" smtClean="0">
                <a:solidFill>
                  <a:schemeClr val="tx1"/>
                </a:solidFill>
              </a:rPr>
              <a:t> ГП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04656" y="4403948"/>
            <a:ext cx="3611252" cy="1800200"/>
          </a:xfrm>
          <a:prstGeom prst="roundRect">
            <a:avLst/>
          </a:prstGeom>
          <a:gradFill>
            <a:gsLst>
              <a:gs pos="74152">
                <a:srgbClr val="CAC091"/>
              </a:gs>
              <a:gs pos="0">
                <a:schemeClr val="bg2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64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gradFill>
              <a:gsLst>
                <a:gs pos="0">
                  <a:srgbClr val="FFCB25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сельских поселений (далее СП):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Верхнемарковское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  <a:endParaRPr lang="ru-RU" dirty="0">
              <a:solidFill>
                <a:schemeClr val="tx1"/>
              </a:solidFill>
              <a:latin typeface="Franklin Gothic Book (Основной текст)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Подымахинское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  <a:endParaRPr lang="ru-RU" dirty="0">
              <a:solidFill>
                <a:schemeClr val="tx1"/>
              </a:solidFill>
              <a:latin typeface="Franklin Gothic Book (Основной текст)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Нийское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Ручейское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  <a:endParaRPr lang="ru-RU" dirty="0">
              <a:solidFill>
                <a:schemeClr val="tx1"/>
              </a:solidFill>
              <a:latin typeface="Franklin Gothic Book (Основной текст)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974082" y="3717032"/>
            <a:ext cx="3254102" cy="82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</p:cNvCxnSpPr>
          <p:nvPr/>
        </p:nvCxnSpPr>
        <p:spPr>
          <a:xfrm>
            <a:off x="6889948" y="3717032"/>
            <a:ext cx="1520180" cy="677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Бюджетный процесс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03898"/>
              </p:ext>
            </p:extLst>
          </p:nvPr>
        </p:nvGraphicFramePr>
        <p:xfrm>
          <a:off x="107504" y="1052736"/>
          <a:ext cx="8928992" cy="56166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2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Этапы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Краткая характеристика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1. Составление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проекта бюджета на очередной финансовый год и плановый период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сентября -  15 ноября</a:t>
                      </a:r>
                    </a:p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социально-экономического развития района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dirty="0" smtClean="0"/>
                        <a:t>определяются основные характеристики бюджета</a:t>
                      </a:r>
                      <a:r>
                        <a:rPr lang="en-US" sz="1400" dirty="0" smtClean="0"/>
                        <a:t>       </a:t>
                      </a: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200" dirty="0" smtClean="0"/>
                        <a:t>  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основные</a:t>
                      </a:r>
                      <a:r>
                        <a:rPr lang="ru-RU" sz="1400" baseline="0" dirty="0" smtClean="0"/>
                        <a:t> направления налоговой и бюджетной политики 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ru-RU" sz="1400" b="1" baseline="0" dirty="0" smtClean="0"/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принятие расходных обязательств 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400" baseline="0" dirty="0" smtClean="0"/>
                        <a:t>распределение бюджетных ассигнований   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baseline="0" dirty="0" smtClean="0"/>
                        <a:t>  составление проекта решения о бюджете   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5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 Рассмотрение и утверждени</a:t>
                      </a:r>
                      <a:r>
                        <a:rPr lang="ru-RU" sz="1400" dirty="0" smtClean="0"/>
                        <a:t>е бюджета на очередной финансовый год и плановый период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 ноября</a:t>
                      </a:r>
                      <a:r>
                        <a:rPr lang="ru-RU" sz="1400" baseline="0" dirty="0" smtClean="0"/>
                        <a:t> - </a:t>
                      </a:r>
                      <a:r>
                        <a:rPr lang="ru-RU" sz="1400" dirty="0" smtClean="0"/>
                        <a:t> 20 декабря</a:t>
                      </a:r>
                    </a:p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внешняя проверка Контрольно-счетной комиссией района 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/>
                        <a:t>публичные слушания проекта бюджета     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b="1" dirty="0" smtClean="0"/>
                        <a:t>     </a:t>
                      </a:r>
                      <a:r>
                        <a:rPr lang="ru-RU" sz="1400" dirty="0" smtClean="0"/>
                        <a:t>рассмотрение и утверждение решения о бюджете Думой УКМО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0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 Исполнение бюджета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января-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31декабря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</a:t>
                      </a:r>
                      <a:r>
                        <a:rPr lang="en-US" sz="1400" baseline="0" dirty="0" smtClean="0"/>
                        <a:t>9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 по доходам, расходам и источникам финансирования дефицита бюджета на основе принципов единства кассы и подведомственности расходов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42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4. Годовая отчетность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февраля-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30 мая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</a:t>
                      </a:r>
                      <a:r>
                        <a:rPr lang="en-US" sz="1400" baseline="0" dirty="0" smtClean="0"/>
                        <a:t>9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составление отчетности</a:t>
                      </a:r>
                      <a:r>
                        <a:rPr lang="ru-RU" sz="1400" baseline="0" dirty="0" smtClean="0"/>
                        <a:t> об исполнении бюджета  </a:t>
                      </a:r>
                      <a:r>
                        <a:rPr lang="en-US" sz="1400" baseline="0" dirty="0" smtClean="0"/>
                        <a:t>     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внешняя проверка Контрольно- счетной комиссией  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ru-RU" sz="1400" baseline="0" dirty="0" smtClean="0"/>
                        <a:t>рассмотрение и утверждение Думой УКМО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2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Основные характеристики бюджета </a:t>
            </a:r>
            <a:r>
              <a:rPr lang="ru-RU" sz="21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 (тыс. руб.)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45479"/>
              </p:ext>
            </p:extLst>
          </p:nvPr>
        </p:nvGraphicFramePr>
        <p:xfrm>
          <a:off x="2051719" y="1208238"/>
          <a:ext cx="6984775" cy="563074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150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7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ожидаемое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516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1 445 994,5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615 983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818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596,2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2 030 441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086 594,0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110 809,6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069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1 429 955,1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574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812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06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716,9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114 621,3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2 153 449,0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147 303,7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935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Дефицит/Профицит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 16 039,4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1 171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11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879,3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- 84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180,2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6 855,0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- 36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494,1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8" name="Picture 4" descr="http://pravdaurfo.ru/sites/default/files/34sokrash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3329261"/>
            <a:ext cx="1987753" cy="1695400"/>
          </a:xfrm>
          <a:prstGeom prst="rect">
            <a:avLst/>
          </a:prstGeom>
          <a:noFill/>
        </p:spPr>
      </p:pic>
      <p:pic>
        <p:nvPicPr>
          <p:cNvPr id="1030" name="Picture 6" descr="http://mosreg.ru/upload/iblock/d0f/r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1208237"/>
            <a:ext cx="1987753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Mdi/7xd/Mdi7xdkc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8" y="5038779"/>
            <a:ext cx="198775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9220</TotalTime>
  <Words>2082</Words>
  <Application>Microsoft Office PowerPoint</Application>
  <PresentationFormat>Экран (4:3)</PresentationFormat>
  <Paragraphs>434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Calibri</vt:lpstr>
      <vt:lpstr>Franklin Gothic Book</vt:lpstr>
      <vt:lpstr>Franklin Gothic Book (Основной текст)</vt:lpstr>
      <vt:lpstr>Franklin Gothic Medium</vt:lpstr>
      <vt:lpstr>Times New Roman</vt:lpstr>
      <vt:lpstr>Wingdings 2</vt:lpstr>
      <vt:lpstr>Трек</vt:lpstr>
      <vt:lpstr>По решению думы  Усть-кутского муниципального образования от 20.12.2018 г. № 183 «о бюджете усть-кутского муниципального образования на 2019 год и на плановый период 2020 и 2021 годов»</vt:lpstr>
      <vt:lpstr>Презентация PowerPoint</vt:lpstr>
      <vt:lpstr>Презентация PowerPoint</vt:lpstr>
      <vt:lpstr>ЧТО ТАКОЕ БЮДЖЕТ? Бюджет – это план доходов и расходов на определенный период</vt:lpstr>
      <vt:lpstr>На чем основывается составление проекта районного бюджета </vt:lpstr>
      <vt:lpstr>Презентация PowerPoint</vt:lpstr>
      <vt:lpstr>Презентация PowerPoint</vt:lpstr>
      <vt:lpstr>Бюджетный процесс Усть-кутского муниципального образования</vt:lpstr>
      <vt:lpstr>Основные характеристики бюджета Усть-Кутского муниципального образования (тыс. руб.)</vt:lpstr>
      <vt:lpstr>Основные показатели социально-экономического развития  Усть - кутского муниципального образования </vt:lpstr>
      <vt:lpstr>Основные показатели социально-экономического развития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Усть-Кутского муниципального образования  на 2019-2021 годы</vt:lpstr>
      <vt:lpstr>Динамика поступлений налога на доходы физических  лиц (тыс. руб.)</vt:lpstr>
      <vt:lpstr>Динамика поступлений Акцизов на подакцизные товары (акцизы на нефтепродукты) тыс. руб.</vt:lpstr>
      <vt:lpstr>Налог, взимаемый в связи с применением упрощённой системы налогообложения  (тыс. руб.)</vt:lpstr>
      <vt:lpstr>Динамика поступлений единого налога на вмененный доход  (тыс. руб.)</vt:lpstr>
      <vt:lpstr>Динамика поступлений государственной пошлины (ТЫС. РУБ.)</vt:lpstr>
      <vt:lpstr>Динамика безвозмездных поступлений     (тыс. руб.)</vt:lpstr>
      <vt:lpstr>Динамика Распределения Расходов бюджета Усть-Кутского муниципального образования по видам расходов</vt:lpstr>
      <vt:lpstr>Направление расходов бюджета в сравнении с общим объемом расходов, запланированных на 2019 год</vt:lpstr>
      <vt:lpstr>Распределение расходов бюджета Усть-Кутского муниципального образования на 2019 год по разделам (тыс. руб.)</vt:lpstr>
      <vt:lpstr>Распределение расходов бюджета усть-кутского муниципального образования  на 2019 год по функциональной структуре (тыс. руб.)</vt:lpstr>
      <vt:lpstr>Распределение расходов бюджета усть-кутского муниципального образования  на 2019 год по функциональной структуре (тыс. руб.)    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Презентация PowerPoint</vt:lpstr>
      <vt:lpstr>Презентация PowerPoint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Презентация PowerPoint</vt:lpstr>
      <vt:lpstr>Расходы из районного бюджета  в 2019 году на питание в детских дошкольных учреждениях </vt:lpstr>
      <vt:lpstr>Расходы из районного бюджета  в 2019 году на питание в детских дошкольных учреждениях 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Распределение расходов бюджета усть-кутского муниципального образования  на 2018 год по функциональной структуре  (тыс. руб.)</vt:lpstr>
      <vt:lpstr>Презентация PowerPoint</vt:lpstr>
      <vt:lpstr>Контактная информация и обратная связь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проекту бюджета</dc:title>
  <dc:creator>BUDJ3</dc:creator>
  <cp:lastModifiedBy>BUDJ3</cp:lastModifiedBy>
  <cp:revision>874</cp:revision>
  <cp:lastPrinted>2017-03-31T08:29:03Z</cp:lastPrinted>
  <dcterms:created xsi:type="dcterms:W3CDTF">2016-09-27T03:14:33Z</dcterms:created>
  <dcterms:modified xsi:type="dcterms:W3CDTF">2019-05-21T03:41:40Z</dcterms:modified>
</cp:coreProperties>
</file>