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екстово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Название слайда, шрифт </a:t>
            </a:r>
            <a:r>
              <a:rPr lang="ru-RU" dirty="0" err="1" smtClean="0"/>
              <a:t>Arial</a:t>
            </a:r>
            <a:r>
              <a:rPr lang="ru-RU" dirty="0" smtClean="0"/>
              <a:t>, 2</a:t>
            </a:r>
            <a:r>
              <a:rPr lang="en-US" dirty="0" smtClean="0"/>
              <a:t>4</a:t>
            </a:r>
            <a:r>
              <a:rPr lang="ru-RU" dirty="0" smtClean="0"/>
              <a:t> </a:t>
            </a:r>
            <a:r>
              <a:rPr lang="ru-RU" dirty="0" err="1" smtClean="0"/>
              <a:t>пт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7715200" cy="4680519"/>
          </a:xfrm>
        </p:spPr>
        <p:txBody>
          <a:bodyPr/>
          <a:lstStyle>
            <a:lvl1pPr>
              <a:defRPr/>
            </a:lvl1pPr>
          </a:lstStyle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446074D7-7B97-4C60-B38F-D77E1B39E885}" type="datetime1">
              <a:rPr lang="ru-RU" smtClean="0"/>
              <a:t>03.09.2020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453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ключите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771800" y="1340768"/>
            <a:ext cx="4464496" cy="4752527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Заключительный 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4425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1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9367515"/>
              </p:ext>
            </p:extLst>
          </p:nvPr>
        </p:nvGraphicFramePr>
        <p:xfrm>
          <a:off x="395536" y="2338225"/>
          <a:ext cx="7488832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88832"/>
              </a:tblGrid>
              <a:tr h="256023">
                <a:tc>
                  <a:txBody>
                    <a:bodyPr/>
                    <a:lstStyle/>
                    <a:p>
                      <a:r>
                        <a:rPr lang="ru-RU" sz="1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Оборотное кредитование</a:t>
                      </a:r>
                      <a:endParaRPr lang="ru-RU" sz="1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5536" y="2794705"/>
            <a:ext cx="763284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ЦЕЛЬ КРЕДИТОВАНИЯ </a:t>
            </a:r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1000" b="1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ополнение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оборотных средств, финансирование текущей деятельности (включая выплату заработной платы и пр. платежи, за исключением уплаты налогов и сборов), а также финансирование участия в тендере (конкурсе). Допускаются страховые взносы (в Пенсионный фонд России, фонд социального страхования, фонд медицинского страхования), налог с зарплаты (НДФЛ).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3602387"/>
            <a:ext cx="13933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КРЕДИТА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2339752" y="3602386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КРЕДИТА</a:t>
            </a:r>
            <a:endParaRPr lang="ru-RU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4387854" y="3602387"/>
            <a:ext cx="16706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СТАВКА ПО КРЕДИТУ</a:t>
            </a:r>
            <a:endParaRPr lang="ru-RU" sz="11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5850" y="3954807"/>
            <a:ext cx="603089" cy="58837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15428" y="3962427"/>
            <a:ext cx="632508" cy="60308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841" y="3914795"/>
            <a:ext cx="639863" cy="62515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43608" y="3962427"/>
            <a:ext cx="880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до 500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07348" y="3962427"/>
            <a:ext cx="865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Не более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36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месяцев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75928" y="4103271"/>
            <a:ext cx="12987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от 7</a:t>
            </a:r>
            <a:r>
              <a:rPr lang="en-US" sz="1000" u="sng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en-US" sz="1000" u="sng" dirty="0" smtClean="0">
                <a:latin typeface="Arial" pitchFamily="34" charset="0"/>
                <a:cs typeface="Arial" pitchFamily="34" charset="0"/>
              </a:rPr>
              <a:t>5 % </a:t>
            </a:r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годовых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8" name="Таблица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6410241"/>
              </p:ext>
            </p:extLst>
          </p:nvPr>
        </p:nvGraphicFramePr>
        <p:xfrm>
          <a:off x="403700" y="4549513"/>
          <a:ext cx="7488832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88832"/>
              </a:tblGrid>
              <a:tr h="226307">
                <a:tc>
                  <a:txBody>
                    <a:bodyPr/>
                    <a:lstStyle/>
                    <a:p>
                      <a:r>
                        <a:rPr lang="ru-RU" sz="1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Инвестиционное кредитование</a:t>
                      </a:r>
                      <a:endParaRPr lang="ru-RU" sz="1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403700" y="4994181"/>
            <a:ext cx="76328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ЦЕЛЬ КРЕДИТОВАНИЯ </a:t>
            </a:r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1000" b="1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финансирование инвестиций для приобретения, реконструкции, модернизации, ремонта основных средств, а также для строительства зданий и сооружений производственного назначения.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3700" y="5517233"/>
            <a:ext cx="13933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КРЕДИТА</a:t>
            </a:r>
            <a:endParaRPr lang="ru-RU" sz="1100" dirty="0"/>
          </a:p>
        </p:txBody>
      </p:sp>
      <p:sp>
        <p:nvSpPr>
          <p:cNvPr id="51" name="TextBox 50"/>
          <p:cNvSpPr txBox="1"/>
          <p:nvPr/>
        </p:nvSpPr>
        <p:spPr>
          <a:xfrm>
            <a:off x="2347916" y="5517232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КРЕДИТА</a:t>
            </a:r>
            <a:endParaRPr lang="ru-RU" sz="1100" dirty="0"/>
          </a:p>
        </p:txBody>
      </p:sp>
      <p:sp>
        <p:nvSpPr>
          <p:cNvPr id="52" name="TextBox 51"/>
          <p:cNvSpPr txBox="1"/>
          <p:nvPr/>
        </p:nvSpPr>
        <p:spPr>
          <a:xfrm>
            <a:off x="4396018" y="5517233"/>
            <a:ext cx="16706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СТАВКА ПО КРЕДИТУ</a:t>
            </a:r>
            <a:endParaRPr lang="ru-RU" sz="1100" dirty="0"/>
          </a:p>
        </p:txBody>
      </p:sp>
      <p:pic>
        <p:nvPicPr>
          <p:cNvPr id="53" name="Рисунок 5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24014" y="5877273"/>
            <a:ext cx="603089" cy="588379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3592" y="5877273"/>
            <a:ext cx="632508" cy="603089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9005" y="5829641"/>
            <a:ext cx="639863" cy="625153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1051772" y="5877273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до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000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*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015512" y="5877273"/>
            <a:ext cx="9364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Не более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120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месяцев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04048" y="6021288"/>
            <a:ext cx="12987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от 7</a:t>
            </a:r>
            <a:r>
              <a:rPr lang="en-US" sz="1000" u="sng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en-US" sz="1000" u="sng" dirty="0" smtClean="0">
                <a:latin typeface="Arial" pitchFamily="34" charset="0"/>
                <a:cs typeface="Arial" pitchFamily="34" charset="0"/>
              </a:rPr>
              <a:t>5 % </a:t>
            </a:r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годовых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Freeform 5"/>
          <p:cNvSpPr/>
          <p:nvPr/>
        </p:nvSpPr>
        <p:spPr>
          <a:xfrm>
            <a:off x="414119" y="207308"/>
            <a:ext cx="7450981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Кредитование лиц 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 ограниченными возможностями здоровья (ОВЗ)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11245" y="703176"/>
            <a:ext cx="762468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370" marR="39370" algn="just">
              <a:lnSpc>
                <a:spcPct val="100000"/>
              </a:lnSpc>
              <a:spcAft>
                <a:spcPts val="0"/>
              </a:spcAft>
            </a:pPr>
            <a:r>
              <a:rPr lang="ru-RU" sz="1000" dirty="0"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Субъекты МСП:</a:t>
            </a:r>
            <a:endParaRPr lang="ru-RU" sz="1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39370" marR="39370" algn="just">
              <a:lnSpc>
                <a:spcPct val="100000"/>
              </a:lnSpc>
              <a:spcAft>
                <a:spcPts val="0"/>
              </a:spcAft>
            </a:pPr>
            <a:r>
              <a:rPr lang="ru-RU" sz="1000" dirty="0"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1.</a:t>
            </a:r>
            <a:r>
              <a:rPr lang="en-US" sz="1000" dirty="0"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 </a:t>
            </a:r>
            <a:r>
              <a:rPr lang="ru-RU" sz="1000" dirty="0"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Индивидуальный предприниматель, являющийся лицом с ОВЗ.</a:t>
            </a:r>
            <a:endParaRPr lang="ru-RU" sz="1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39370" marR="39370" algn="just">
              <a:lnSpc>
                <a:spcPct val="100000"/>
              </a:lnSpc>
              <a:spcAft>
                <a:spcPts val="0"/>
              </a:spcAft>
            </a:pPr>
            <a:r>
              <a:rPr lang="ru-RU" sz="100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Или Юридическое </a:t>
            </a:r>
            <a:r>
              <a:rPr lang="ru-RU" sz="1000" dirty="0"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лицо, 20% и более долей в уставном капитале которого принадлежит лицам с ОВЗ.</a:t>
            </a:r>
            <a:endParaRPr lang="ru-RU" sz="1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39370" marR="39370" algn="just">
              <a:lnSpc>
                <a:spcPct val="100000"/>
              </a:lnSpc>
              <a:spcAft>
                <a:spcPts val="0"/>
              </a:spcAft>
            </a:pPr>
            <a:r>
              <a:rPr lang="ru-RU" sz="1000" dirty="0"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и/или</a:t>
            </a:r>
            <a:endParaRPr lang="ru-RU" sz="1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39370" marR="39370">
              <a:lnSpc>
                <a:spcPct val="100000"/>
              </a:lnSpc>
              <a:spcAft>
                <a:spcPts val="0"/>
              </a:spcAft>
            </a:pPr>
            <a:r>
              <a:rPr lang="ru-RU" sz="1000" dirty="0"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 2. Субъект МСП обеспечивает занятость лицам с ОВЗ при условии, что по итогам 12 месяцев, предшествующих месяцу подачи заявки на получение кредита в Банке, среднесписочная численность лиц с ОВЗ составляет не менее 25%, а доля расходов в фонде оплаты труда, приходящихся на лиц с ОВЗ, - не менее 12</a:t>
            </a:r>
            <a:r>
              <a:rPr lang="ru-RU" sz="1000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%.</a:t>
            </a:r>
          </a:p>
          <a:p>
            <a:pPr marL="39370" marR="39370">
              <a:lnSpc>
                <a:spcPct val="100000"/>
              </a:lnSpc>
              <a:spcAft>
                <a:spcPts val="0"/>
              </a:spcAft>
            </a:pPr>
            <a:endParaRPr lang="ru-RU" sz="1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ru-RU" sz="1000" dirty="0"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При этом лица с ОВЗ признаются таковыми в случае наличия у них документа (справки), соответствующего Приказу </a:t>
            </a:r>
            <a:r>
              <a:rPr lang="ru-RU" sz="10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Минздравсоцразвития</a:t>
            </a:r>
            <a:r>
              <a:rPr lang="ru-RU" sz="1000" dirty="0"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 России от 24.11.2010 г. №1031н, актуального на дату подачи заявки на получение кредита в Банке.</a:t>
            </a:r>
            <a:endParaRPr lang="ru-RU" sz="10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130" y="6387683"/>
            <a:ext cx="1847850" cy="40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8911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50960" y="1196752"/>
            <a:ext cx="4896544" cy="5256584"/>
          </a:xfrm>
        </p:spPr>
        <p:txBody>
          <a:bodyPr/>
          <a:lstStyle/>
          <a:p>
            <a:r>
              <a:rPr lang="ru-RU" dirty="0" smtClean="0"/>
              <a:t>Благодарим</a:t>
            </a:r>
            <a:br>
              <a:rPr lang="ru-RU" dirty="0" smtClean="0"/>
            </a:br>
            <a:r>
              <a:rPr lang="ru-RU" dirty="0" smtClean="0"/>
              <a:t>за внимание!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>
                <a:solidFill>
                  <a:srgbClr val="0072BC"/>
                </a:solidFill>
              </a:rPr>
              <a:t>Акционерное общество «Российский Банк </a:t>
            </a:r>
            <a:br>
              <a:rPr lang="ru-RU" sz="1400" dirty="0" smtClean="0">
                <a:solidFill>
                  <a:srgbClr val="0072BC"/>
                </a:solidFill>
              </a:rPr>
            </a:br>
            <a:r>
              <a:rPr lang="ru-RU" sz="1400" dirty="0" smtClean="0">
                <a:solidFill>
                  <a:srgbClr val="0072BC"/>
                </a:solidFill>
              </a:rPr>
              <a:t>поддержки малого и среднего </a:t>
            </a:r>
            <a:br>
              <a:rPr lang="ru-RU" sz="1400" dirty="0" smtClean="0">
                <a:solidFill>
                  <a:srgbClr val="0072BC"/>
                </a:solidFill>
              </a:rPr>
            </a:br>
            <a:r>
              <a:rPr lang="ru-RU" sz="1400" dirty="0" smtClean="0">
                <a:solidFill>
                  <a:srgbClr val="0072BC"/>
                </a:solidFill>
              </a:rPr>
              <a:t>предпринимательства» (АО «МСП Банк»)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115035, Россия, г. Москва, </a:t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ул. Садовническая, дом 79 </a:t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+7 (495) 783-79-98, 783-79-66</a:t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info@mspbank.ru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>
                <a:solidFill>
                  <a:srgbClr val="0072BC"/>
                </a:solidFill>
              </a:rPr>
              <a:t>УРМ г. Иркутск</a:t>
            </a:r>
            <a:r>
              <a:rPr lang="ru-RU" sz="1400" dirty="0" smtClean="0">
                <a:solidFill>
                  <a:srgbClr val="0072BC"/>
                </a:solidFill>
              </a:rPr>
              <a:t>:</a:t>
            </a:r>
            <a:br>
              <a:rPr lang="ru-RU" sz="1400" dirty="0" smtClean="0">
                <a:solidFill>
                  <a:srgbClr val="0072BC"/>
                </a:solidFill>
              </a:rPr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81750"/>
            <a:ext cx="2133600" cy="365125"/>
          </a:xfrm>
        </p:spPr>
        <p:txBody>
          <a:bodyPr/>
          <a:lstStyle/>
          <a:p>
            <a:fld id="{F0C3E1D0-B99E-411B-BCE4-D3E6DB7EA499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4491976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Региональный директор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Титов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Николай Николаевич </a:t>
            </a:r>
          </a:p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тел.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8-903-254-80-60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,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e-mail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: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titov@mspbank.ru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5111343"/>
            <a:ext cx="5821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Региональный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менеджер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Кляйнфельдер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Андрей Вячеславович </a:t>
            </a:r>
          </a:p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тел.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8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963 715 84 29 ,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e-mail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: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klyaynfelder@mspbank.ru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36957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819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211</Words>
  <Application>Microsoft Office PowerPoint</Application>
  <PresentationFormat>Экран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Благодарим за внимание!  Акционерное общество «Российский Банк  поддержки малого и среднего  предпринимательства» (АО «МСП Банк»)  115035, Россия, г. Москва,  ул. Садовническая, дом 79   +7 (495) 783-79-98, 783-79-66 info@mspbank.ru  УРМ г. Иркутск: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Кляйнфельдер Андрей Вячеславович</dc:creator>
  <cp:lastModifiedBy>Кляйнфельдер Андрей Вячеславович</cp:lastModifiedBy>
  <cp:revision>4</cp:revision>
  <dcterms:created xsi:type="dcterms:W3CDTF">2020-09-03T03:04:02Z</dcterms:created>
  <dcterms:modified xsi:type="dcterms:W3CDTF">2020-09-03T03:25:19Z</dcterms:modified>
</cp:coreProperties>
</file>